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60" r:id="rId2"/>
    <p:sldId id="261" r:id="rId3"/>
    <p:sldId id="258" r:id="rId4"/>
    <p:sldId id="259" r:id="rId5"/>
    <p:sldId id="256" r:id="rId6"/>
    <p:sldId id="264" r:id="rId7"/>
    <p:sldId id="262" r:id="rId8"/>
    <p:sldId id="263" r:id="rId9"/>
  </p:sldIdLst>
  <p:sldSz cx="9906000" cy="6858000" type="A4"/>
  <p:notesSz cx="9926638" cy="6797675"/>
  <p:embeddedFontLst>
    <p:embeddedFont>
      <p:font typeface="Calibri" pitchFamily="34" charset="0"/>
      <p:regular r:id="rId11"/>
      <p:bold r:id="rId12"/>
      <p:italic r:id="rId13"/>
      <p:boldItalic r:id="rId14"/>
    </p:embeddedFont>
    <p:embeddedFont>
      <p:font typeface="Bodoni MT" pitchFamily="18" charset="0"/>
      <p:regular r:id="rId15"/>
      <p:bold r:id="rId16"/>
      <p:italic r:id="rId17"/>
      <p:boldItalic r:id="rId18"/>
    </p:embeddedFont>
  </p:embeddedFontLst>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7" autoAdjust="0"/>
    <p:restoredTop sz="94660"/>
  </p:normalViewPr>
  <p:slideViewPr>
    <p:cSldViewPr>
      <p:cViewPr>
        <p:scale>
          <a:sx n="72" d="100"/>
          <a:sy n="72" d="100"/>
        </p:scale>
        <p:origin x="-2508" y="-924"/>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C65738AA-5257-4E0F-B4D1-BCFFF27555D0}" type="datetimeFigureOut">
              <a:rPr lang="es-ES"/>
              <a:pPr>
                <a:defRPr/>
              </a:pPr>
              <a:t>11/12/2017</a:t>
            </a:fld>
            <a:endParaRPr lang="es-ES"/>
          </a:p>
        </p:txBody>
      </p:sp>
      <p:sp>
        <p:nvSpPr>
          <p:cNvPr id="4" name="3 Marcador de imagen de diapositiva"/>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92188" y="3228975"/>
            <a:ext cx="7942262" cy="305911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01953ED1-4C2B-4D73-959A-8C6D1449EDB7}" type="slidenum">
              <a:rPr lang="es-ES"/>
              <a:pPr>
                <a:defRPr/>
              </a:pPr>
              <a:t>‹Nº›</a:t>
            </a:fld>
            <a:endParaRPr lang="es-ES"/>
          </a:p>
        </p:txBody>
      </p:sp>
    </p:spTree>
    <p:extLst>
      <p:ext uri="{BB962C8B-B14F-4D97-AF65-F5344CB8AC3E}">
        <p14:creationId xmlns:p14="http://schemas.microsoft.com/office/powerpoint/2010/main" val="294226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1953ED1-4C2B-4D73-959A-8C6D1449EDB7}" type="slidenum">
              <a:rPr lang="es-ES" smtClean="0"/>
              <a:pPr>
                <a:defRPr/>
              </a:pPr>
              <a:t>1</a:t>
            </a:fld>
            <a:endParaRPr lang="es-ES"/>
          </a:p>
        </p:txBody>
      </p:sp>
    </p:spTree>
    <p:extLst>
      <p:ext uri="{BB962C8B-B14F-4D97-AF65-F5344CB8AC3E}">
        <p14:creationId xmlns:p14="http://schemas.microsoft.com/office/powerpoint/2010/main" val="121664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4</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6</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55"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CuadroTexto 2"/>
          <p:cNvSpPr txBox="1"/>
          <p:nvPr/>
        </p:nvSpPr>
        <p:spPr>
          <a:xfrm>
            <a:off x="4808984" y="1440353"/>
            <a:ext cx="4896544" cy="4524316"/>
          </a:xfrm>
          <a:prstGeom prst="rect">
            <a:avLst/>
          </a:prstGeom>
          <a:solidFill>
            <a:srgbClr val="800000"/>
          </a:solidFill>
        </p:spPr>
        <p:txBody>
          <a:bodyPr wrap="square" rtlCol="0">
            <a:spAutoFit/>
          </a:bodyPr>
          <a:lstStyle/>
          <a:p>
            <a:r>
              <a:rPr lang="es-ES" sz="1200" b="1" dirty="0">
                <a:solidFill>
                  <a:schemeClr val="bg1"/>
                </a:solidFill>
              </a:rPr>
              <a:t>Lugar: CID COMARCA DE OLIVENZA. C</a:t>
            </a:r>
            <a:r>
              <a:rPr lang="es-ES" sz="1200" b="1" dirty="0" smtClean="0">
                <a:solidFill>
                  <a:schemeClr val="bg1"/>
                </a:solidFill>
              </a:rPr>
              <a:t>alle Rusia Nº </a:t>
            </a:r>
            <a:r>
              <a:rPr lang="es-ES" sz="1200" b="1" dirty="0">
                <a:solidFill>
                  <a:schemeClr val="bg1"/>
                </a:solidFill>
              </a:rPr>
              <a:t>2. </a:t>
            </a:r>
            <a:r>
              <a:rPr lang="es-ES" sz="1200" dirty="0">
                <a:solidFill>
                  <a:schemeClr val="bg1"/>
                </a:solidFill>
              </a:rPr>
              <a:t>OLIVENZA, </a:t>
            </a:r>
            <a:r>
              <a:rPr lang="es-ES" sz="1200" dirty="0" smtClean="0">
                <a:solidFill>
                  <a:schemeClr val="bg1"/>
                </a:solidFill>
              </a:rPr>
              <a:t>BADAJOZ</a:t>
            </a:r>
          </a:p>
          <a:p>
            <a:endParaRPr lang="es-ES" sz="1100" dirty="0" smtClean="0">
              <a:solidFill>
                <a:schemeClr val="bg1"/>
              </a:solidFill>
            </a:endParaRPr>
          </a:p>
          <a:p>
            <a:r>
              <a:rPr lang="es-ES" sz="1100" b="1" dirty="0" err="1" smtClean="0">
                <a:solidFill>
                  <a:schemeClr val="bg1"/>
                </a:solidFill>
              </a:rPr>
              <a:t>Horarío</a:t>
            </a:r>
            <a:r>
              <a:rPr lang="es-ES" sz="1100" b="1" dirty="0" smtClean="0">
                <a:solidFill>
                  <a:schemeClr val="bg1"/>
                </a:solidFill>
              </a:rPr>
              <a:t>: </a:t>
            </a:r>
            <a:r>
              <a:rPr lang="es-ES" sz="1100" dirty="0" smtClean="0">
                <a:solidFill>
                  <a:schemeClr val="bg1"/>
                </a:solidFill>
              </a:rPr>
              <a:t>09:</a:t>
            </a:r>
            <a:r>
              <a:rPr lang="es-ES" sz="1100" dirty="0">
                <a:solidFill>
                  <a:schemeClr val="bg1"/>
                </a:solidFill>
              </a:rPr>
              <a:t>00 a </a:t>
            </a:r>
            <a:r>
              <a:rPr lang="es-ES" sz="1100" dirty="0" smtClean="0">
                <a:solidFill>
                  <a:schemeClr val="bg1"/>
                </a:solidFill>
              </a:rPr>
              <a:t>14:</a:t>
            </a:r>
            <a:r>
              <a:rPr lang="es-ES" sz="1100" dirty="0">
                <a:solidFill>
                  <a:schemeClr val="bg1"/>
                </a:solidFill>
              </a:rPr>
              <a:t>00</a:t>
            </a:r>
            <a:r>
              <a:rPr lang="es-ES" sz="1100" dirty="0" smtClean="0">
                <a:solidFill>
                  <a:schemeClr val="bg1"/>
                </a:solidFill>
              </a:rPr>
              <a:t>.</a:t>
            </a:r>
          </a:p>
          <a:p>
            <a:endParaRPr lang="es-ES" sz="1100" dirty="0">
              <a:solidFill>
                <a:schemeClr val="bg1"/>
              </a:solidFill>
            </a:endParaRPr>
          </a:p>
          <a:p>
            <a:endParaRPr lang="es-ES" sz="1100" dirty="0" smtClean="0">
              <a:solidFill>
                <a:schemeClr val="bg1"/>
              </a:solidFill>
            </a:endParaRPr>
          </a:p>
          <a:p>
            <a:r>
              <a:rPr lang="es-ES" sz="1100" b="1" dirty="0" smtClean="0">
                <a:solidFill>
                  <a:schemeClr val="bg1"/>
                </a:solidFill>
              </a:rPr>
              <a:t>Objetivos:</a:t>
            </a:r>
          </a:p>
          <a:p>
            <a:pPr algn="just"/>
            <a:r>
              <a:rPr lang="es-ES" sz="1100" dirty="0">
                <a:solidFill>
                  <a:schemeClr val="bg1"/>
                </a:solidFill>
              </a:rPr>
              <a:t>Facebook es una herramienta poderosa para hacer publicidad sin necesidad de hacer grandes inversiones.  Sin embargo son tantas las funcionalidades y alternativas que ofrece esta red social,  que en muchas ocasiones puede resultar confuso cuál opción utilizar o cómo hacer el seguimiento  de la campaña para sacar el mejor provecho a las inversiones publicitarias.</a:t>
            </a:r>
            <a:br>
              <a:rPr lang="es-ES" sz="1100" dirty="0">
                <a:solidFill>
                  <a:schemeClr val="bg1"/>
                </a:solidFill>
              </a:rPr>
            </a:br>
            <a:r>
              <a:rPr lang="es-ES" sz="1100" dirty="0">
                <a:solidFill>
                  <a:schemeClr val="bg1"/>
                </a:solidFill>
              </a:rPr>
              <a:t/>
            </a:r>
            <a:br>
              <a:rPr lang="es-ES" sz="1100" dirty="0">
                <a:solidFill>
                  <a:schemeClr val="bg1"/>
                </a:solidFill>
              </a:rPr>
            </a:br>
            <a:r>
              <a:rPr lang="es-ES" sz="1100" dirty="0">
                <a:solidFill>
                  <a:schemeClr val="bg1"/>
                </a:solidFill>
              </a:rPr>
              <a:t>El objetivo de  este taller es aprender a crear segmentos de público adecuados para lo que quieres vender o promover, a elegir entre los distintos tipos de campaña y a utilizar la creatividad para hacer mensajes más atractivos para llegar de forma más eficiente al público potencial.  </a:t>
            </a:r>
            <a:endParaRPr lang="es-ES" sz="1100" dirty="0" smtClean="0">
              <a:solidFill>
                <a:schemeClr val="bg1"/>
              </a:solidFill>
            </a:endParaRPr>
          </a:p>
          <a:p>
            <a:pPr algn="just"/>
            <a:r>
              <a:rPr lang="es-ES" sz="1100" dirty="0" smtClean="0">
                <a:solidFill>
                  <a:schemeClr val="bg1"/>
                </a:solidFill>
              </a:rPr>
              <a:t>Se </a:t>
            </a:r>
            <a:r>
              <a:rPr lang="es-ES" sz="1100" dirty="0">
                <a:solidFill>
                  <a:schemeClr val="bg1"/>
                </a:solidFill>
              </a:rPr>
              <a:t>recomienda </a:t>
            </a:r>
            <a:r>
              <a:rPr lang="es-ES" sz="1100" dirty="0" smtClean="0">
                <a:solidFill>
                  <a:schemeClr val="bg1"/>
                </a:solidFill>
              </a:rPr>
              <a:t>llevar </a:t>
            </a:r>
            <a:r>
              <a:rPr lang="es-ES" sz="1100" dirty="0" err="1" smtClean="0">
                <a:solidFill>
                  <a:schemeClr val="bg1"/>
                </a:solidFill>
              </a:rPr>
              <a:t>tablet</a:t>
            </a:r>
            <a:r>
              <a:rPr lang="es-ES" sz="1100" dirty="0" smtClean="0">
                <a:solidFill>
                  <a:schemeClr val="bg1"/>
                </a:solidFill>
              </a:rPr>
              <a:t> u ordenador </a:t>
            </a:r>
            <a:r>
              <a:rPr lang="es-ES" sz="1100" dirty="0" err="1" smtClean="0">
                <a:solidFill>
                  <a:schemeClr val="bg1"/>
                </a:solidFill>
              </a:rPr>
              <a:t>portatil</a:t>
            </a:r>
            <a:r>
              <a:rPr lang="es-ES" sz="1100" dirty="0" smtClean="0">
                <a:solidFill>
                  <a:schemeClr val="bg1"/>
                </a:solidFill>
              </a:rPr>
              <a:t> </a:t>
            </a:r>
          </a:p>
          <a:p>
            <a:endParaRPr lang="es-ES" sz="1100" dirty="0" smtClean="0">
              <a:solidFill>
                <a:schemeClr val="bg1"/>
              </a:solidFill>
            </a:endParaRPr>
          </a:p>
          <a:p>
            <a:r>
              <a:rPr lang="es-ES" sz="1100" dirty="0" smtClean="0">
                <a:solidFill>
                  <a:schemeClr val="bg1"/>
                </a:solidFill>
              </a:rPr>
              <a:t>Coste: Gratuito</a:t>
            </a:r>
          </a:p>
          <a:p>
            <a:endParaRPr lang="es-ES" sz="1100" dirty="0" smtClean="0">
              <a:solidFill>
                <a:schemeClr val="bg1"/>
              </a:solidFill>
            </a:endParaRPr>
          </a:p>
          <a:p>
            <a:r>
              <a:rPr lang="es-ES" sz="1100" b="1" dirty="0" smtClean="0">
                <a:solidFill>
                  <a:schemeClr val="bg1"/>
                </a:solidFill>
              </a:rPr>
              <a:t>Más Información:</a:t>
            </a:r>
          </a:p>
          <a:p>
            <a:r>
              <a:rPr lang="es-ES" sz="1100" dirty="0" smtClean="0">
                <a:solidFill>
                  <a:schemeClr val="bg1"/>
                </a:solidFill>
              </a:rPr>
              <a:t>Telf. :</a:t>
            </a:r>
            <a:r>
              <a:rPr lang="es-ES" sz="1100" dirty="0">
                <a:solidFill>
                  <a:schemeClr val="bg1"/>
                </a:solidFill>
              </a:rPr>
              <a:t>924 234 600</a:t>
            </a:r>
          </a:p>
          <a:p>
            <a:r>
              <a:rPr lang="es-ES" sz="1100" dirty="0" smtClean="0">
                <a:solidFill>
                  <a:schemeClr val="bg1"/>
                </a:solidFill>
              </a:rPr>
              <a:t> administracion4@camarabadajoz.org</a:t>
            </a:r>
          </a:p>
          <a:p>
            <a:r>
              <a:rPr lang="es-ES" sz="1100" dirty="0" err="1" smtClean="0">
                <a:solidFill>
                  <a:schemeClr val="bg1"/>
                </a:solidFill>
              </a:rPr>
              <a:t>www.camarabadajoz.es</a:t>
            </a:r>
            <a:endParaRPr lang="es-ES" sz="1100" dirty="0">
              <a:solidFill>
                <a:schemeClr val="bg1"/>
              </a:solidFill>
            </a:endParaRPr>
          </a:p>
        </p:txBody>
      </p:sp>
      <p:sp>
        <p:nvSpPr>
          <p:cNvPr id="4" name="CuadroTexto 3"/>
          <p:cNvSpPr txBox="1"/>
          <p:nvPr/>
        </p:nvSpPr>
        <p:spPr>
          <a:xfrm>
            <a:off x="4808984" y="694437"/>
            <a:ext cx="4896544" cy="707886"/>
          </a:xfrm>
          <a:prstGeom prst="rect">
            <a:avLst/>
          </a:prstGeom>
          <a:solidFill>
            <a:schemeClr val="bg1"/>
          </a:solidFill>
        </p:spPr>
        <p:txBody>
          <a:bodyPr wrap="square" rtlCol="0">
            <a:spAutoFit/>
          </a:bodyPr>
          <a:lstStyle/>
          <a:p>
            <a:pPr algn="ctr"/>
            <a:r>
              <a:rPr lang="es-ES" sz="2000" dirty="0" smtClean="0">
                <a:solidFill>
                  <a:schemeClr val="tx2"/>
                </a:solidFill>
              </a:rPr>
              <a:t>13 de </a:t>
            </a:r>
            <a:r>
              <a:rPr lang="es-ES" sz="2000" dirty="0">
                <a:solidFill>
                  <a:schemeClr val="tx2"/>
                </a:solidFill>
              </a:rPr>
              <a:t>D</a:t>
            </a:r>
            <a:r>
              <a:rPr lang="es-ES" sz="2000" dirty="0" smtClean="0">
                <a:solidFill>
                  <a:schemeClr val="tx2"/>
                </a:solidFill>
              </a:rPr>
              <a:t>iciembre de 2017</a:t>
            </a:r>
          </a:p>
          <a:p>
            <a:pPr algn="ctr"/>
            <a:r>
              <a:rPr lang="es-ES" sz="2000" dirty="0" smtClean="0">
                <a:solidFill>
                  <a:schemeClr val="accent2">
                    <a:lumMod val="75000"/>
                  </a:schemeClr>
                </a:solidFill>
              </a:rPr>
              <a:t>Taller para empresas y emprendedores</a:t>
            </a:r>
          </a:p>
        </p:txBody>
      </p:sp>
      <p:pic>
        <p:nvPicPr>
          <p:cNvPr id="11" name="Picture 10" descr="informe-comercico-electronico-en-el-mundo.jpg"/>
          <p:cNvPicPr>
            <a:picLocks noChangeAspect="1"/>
          </p:cNvPicPr>
          <p:nvPr/>
        </p:nvPicPr>
        <p:blipFill rotWithShape="1">
          <a:blip r:embed="rId3" cstate="print">
            <a:extLst>
              <a:ext uri="{28A0092B-C50C-407E-A947-70E740481C1C}">
                <a14:useLocalDpi xmlns:a14="http://schemas.microsoft.com/office/drawing/2010/main" val="0"/>
              </a:ext>
            </a:extLst>
          </a:blip>
          <a:srcRect t="6802"/>
          <a:stretch/>
        </p:blipFill>
        <p:spPr>
          <a:xfrm>
            <a:off x="200471" y="1469571"/>
            <a:ext cx="4431901" cy="2751518"/>
          </a:xfrm>
          <a:prstGeom prst="rect">
            <a:avLst/>
          </a:prstGeom>
        </p:spPr>
      </p:pic>
      <p:pic>
        <p:nvPicPr>
          <p:cNvPr id="12" name="Picture 11" descr="iquest-por-qu-debemos-crear-anuncios-en-facebook-ads-139108-1433346881.png"/>
          <p:cNvPicPr>
            <a:picLocks noChangeAspect="1"/>
          </p:cNvPicPr>
          <p:nvPr/>
        </p:nvPicPr>
        <p:blipFill rotWithShape="1">
          <a:blip r:embed="rId4">
            <a:extLst>
              <a:ext uri="{28A0092B-C50C-407E-A947-70E740481C1C}">
                <a14:useLocalDpi xmlns:a14="http://schemas.microsoft.com/office/drawing/2010/main" val="0"/>
              </a:ext>
            </a:extLst>
          </a:blip>
          <a:srcRect b="33874"/>
          <a:stretch/>
        </p:blipFill>
        <p:spPr>
          <a:xfrm>
            <a:off x="200472" y="3789040"/>
            <a:ext cx="4442925" cy="1296144"/>
          </a:xfrm>
          <a:prstGeom prst="rect">
            <a:avLst/>
          </a:prstGeom>
        </p:spPr>
      </p:pic>
      <p:sp>
        <p:nvSpPr>
          <p:cNvPr id="9" name="Rectangle 8"/>
          <p:cNvSpPr/>
          <p:nvPr/>
        </p:nvSpPr>
        <p:spPr>
          <a:xfrm>
            <a:off x="200472" y="5013176"/>
            <a:ext cx="4464496"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953735"/>
                </a:solidFill>
              </a:rPr>
              <a:t>Taller: </a:t>
            </a:r>
            <a:r>
              <a:rPr lang="es-ES" b="1" dirty="0" smtClean="0">
                <a:solidFill>
                  <a:srgbClr val="953735"/>
                </a:solidFill>
              </a:rPr>
              <a:t>CÓMO SACAR PARTIDO A TU NEGOCIO CON LA PUBLICIDAD DE FACEBOOK</a:t>
            </a:r>
            <a:endParaRPr lang="es-ES" b="1" dirty="0">
              <a:solidFill>
                <a:srgbClr val="953735"/>
              </a:solidFill>
            </a:endParaRPr>
          </a:p>
        </p:txBody>
      </p:sp>
      <p:pic>
        <p:nvPicPr>
          <p:cNvPr id="15" name="Imagen 14" descr="logo-vector-camara-de-comercio-de-espan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6" name="11 Imagen" descr="010 Camara de Badajoz - CMYK-150.jpg"/>
          <p:cNvPicPr>
            <a:picLocks noChangeAspect="1"/>
          </p:cNvPicPr>
          <p:nvPr/>
        </p:nvPicPr>
        <p:blipFill>
          <a:blip r:embed="rId6"/>
          <a:stretch>
            <a:fillRect/>
          </a:stretch>
        </p:blipFill>
        <p:spPr>
          <a:xfrm>
            <a:off x="6969224" y="6237312"/>
            <a:ext cx="1440160" cy="456731"/>
          </a:xfrm>
          <a:prstGeom prst="rect">
            <a:avLst/>
          </a:prstGeom>
        </p:spPr>
      </p:pic>
      <p:pic>
        <p:nvPicPr>
          <p:cNvPr id="17" name="Imagen 16" descr="FSE_horizontal_izda_color_(PANTON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CuadroTexto 18"/>
          <p:cNvSpPr txBox="1"/>
          <p:nvPr/>
        </p:nvSpPr>
        <p:spPr>
          <a:xfrm>
            <a:off x="0" y="620688"/>
            <a:ext cx="4896544" cy="400110"/>
          </a:xfrm>
          <a:prstGeom prst="rect">
            <a:avLst/>
          </a:prstGeom>
          <a:solidFill>
            <a:schemeClr val="bg1"/>
          </a:solidFill>
        </p:spPr>
        <p:txBody>
          <a:bodyPr wrap="square" rtlCol="0">
            <a:spAutoFit/>
          </a:bodyPr>
          <a:lstStyle/>
          <a:p>
            <a:pPr algn="ctr"/>
            <a:r>
              <a:rPr lang="es-ES" sz="2000" b="1" dirty="0" smtClean="0">
                <a:solidFill>
                  <a:schemeClr val="accent2">
                    <a:lumMod val="75000"/>
                  </a:schemeClr>
                </a:solidFill>
              </a:rPr>
              <a:t>OLIVENZA</a:t>
            </a:r>
          </a:p>
        </p:txBody>
      </p:sp>
    </p:spTree>
    <p:extLst>
      <p:ext uri="{BB962C8B-B14F-4D97-AF65-F5344CB8AC3E}">
        <p14:creationId xmlns:p14="http://schemas.microsoft.com/office/powerpoint/2010/main" val="303369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7" name="CuadroTexto 16"/>
          <p:cNvSpPr txBox="1"/>
          <p:nvPr/>
        </p:nvSpPr>
        <p:spPr>
          <a:xfrm>
            <a:off x="416496" y="908720"/>
            <a:ext cx="4896544" cy="5878531"/>
          </a:xfrm>
          <a:prstGeom prst="rect">
            <a:avLst/>
          </a:prstGeom>
          <a:solidFill>
            <a:srgbClr val="FFFFFF"/>
          </a:solidFill>
        </p:spPr>
        <p:txBody>
          <a:bodyPr wrap="square" rtlCol="0">
            <a:spAutoFit/>
          </a:bodyPr>
          <a:lstStyle/>
          <a:p>
            <a:endParaRPr lang="es-ES" sz="1200" b="1" dirty="0">
              <a:solidFill>
                <a:srgbClr val="800000"/>
              </a:solidFill>
            </a:endParaRPr>
          </a:p>
          <a:p>
            <a:r>
              <a:rPr lang="es-ES" sz="1400" b="1" dirty="0" smtClean="0">
                <a:solidFill>
                  <a:srgbClr val="800000"/>
                </a:solidFill>
              </a:rPr>
              <a:t>CONTENIDOS</a:t>
            </a:r>
          </a:p>
          <a:p>
            <a:endParaRPr lang="es-ES" sz="1400" dirty="0">
              <a:solidFill>
                <a:srgbClr val="000000"/>
              </a:solidFill>
            </a:endParaRPr>
          </a:p>
          <a:p>
            <a:r>
              <a:rPr lang="es-ES" sz="1400" dirty="0" smtClean="0">
                <a:solidFill>
                  <a:srgbClr val="000000"/>
                </a:solidFill>
              </a:rPr>
              <a:t/>
            </a:r>
            <a:br>
              <a:rPr lang="es-ES" sz="1400" dirty="0" smtClean="0">
                <a:solidFill>
                  <a:srgbClr val="000000"/>
                </a:solidFill>
              </a:rPr>
            </a:br>
            <a:r>
              <a:rPr lang="es-ES" sz="1400" dirty="0" smtClean="0">
                <a:solidFill>
                  <a:srgbClr val="000000"/>
                </a:solidFill>
              </a:rPr>
              <a:t>PAUTAS  DE LA PUBLICIDAD EN FACEBOOK.</a:t>
            </a:r>
            <a:br>
              <a:rPr lang="es-ES" sz="1400" dirty="0" smtClean="0">
                <a:solidFill>
                  <a:srgbClr val="000000"/>
                </a:solidFill>
              </a:rPr>
            </a:br>
            <a:endParaRPr lang="es-ES" sz="1400" dirty="0" smtClean="0">
              <a:solidFill>
                <a:srgbClr val="000000"/>
              </a:solidFill>
            </a:endParaRPr>
          </a:p>
          <a:p>
            <a:r>
              <a:rPr lang="es-ES" sz="1400" dirty="0" smtClean="0">
                <a:solidFill>
                  <a:srgbClr val="000000"/>
                </a:solidFill>
              </a:rPr>
              <a:t>DEFINIR OBJETIVO PARA CAMPAÑA.</a:t>
            </a:r>
            <a:br>
              <a:rPr lang="es-ES" sz="1400" dirty="0" smtClean="0">
                <a:solidFill>
                  <a:srgbClr val="000000"/>
                </a:solidFill>
              </a:rPr>
            </a:br>
            <a:endParaRPr lang="es-ES" sz="1400" dirty="0" smtClean="0">
              <a:solidFill>
                <a:srgbClr val="000000"/>
              </a:solidFill>
            </a:endParaRPr>
          </a:p>
          <a:p>
            <a:r>
              <a:rPr lang="es-ES" sz="1400" dirty="0" smtClean="0">
                <a:solidFill>
                  <a:srgbClr val="000000"/>
                </a:solidFill>
              </a:rPr>
              <a:t>TIPOS DE CAMPAÑAS.</a:t>
            </a:r>
            <a:br>
              <a:rPr lang="es-ES" sz="1400" dirty="0" smtClean="0">
                <a:solidFill>
                  <a:srgbClr val="000000"/>
                </a:solidFill>
              </a:rPr>
            </a:br>
            <a:endParaRPr lang="es-ES" sz="1400" dirty="0" smtClean="0">
              <a:solidFill>
                <a:srgbClr val="000000"/>
              </a:solidFill>
            </a:endParaRPr>
          </a:p>
          <a:p>
            <a:r>
              <a:rPr lang="es-ES" sz="1400" dirty="0" smtClean="0">
                <a:solidFill>
                  <a:srgbClr val="000000"/>
                </a:solidFill>
              </a:rPr>
              <a:t>SEGMENTACIONES</a:t>
            </a:r>
          </a:p>
          <a:p>
            <a:endParaRPr lang="es-ES" sz="1400" dirty="0" smtClean="0">
              <a:solidFill>
                <a:srgbClr val="000000"/>
              </a:solidFill>
            </a:endParaRPr>
          </a:p>
          <a:p>
            <a:r>
              <a:rPr lang="es-ES" sz="1400" dirty="0" smtClean="0">
                <a:solidFill>
                  <a:srgbClr val="000000"/>
                </a:solidFill>
              </a:rPr>
              <a:t>CREACIÓN DE CAMPAÑAS:</a:t>
            </a:r>
          </a:p>
          <a:p>
            <a:r>
              <a:rPr lang="es-ES" sz="1400" dirty="0" smtClean="0">
                <a:solidFill>
                  <a:srgbClr val="000000"/>
                </a:solidFill>
              </a:rPr>
              <a:t>- CÓMO PROMOCIONAR TUS PUBLICACIONES.</a:t>
            </a:r>
            <a:br>
              <a:rPr lang="es-ES" sz="1400" dirty="0" smtClean="0">
                <a:solidFill>
                  <a:srgbClr val="000000"/>
                </a:solidFill>
              </a:rPr>
            </a:br>
            <a:r>
              <a:rPr lang="es-ES" sz="1400" dirty="0" smtClean="0">
                <a:solidFill>
                  <a:srgbClr val="000000"/>
                </a:solidFill>
              </a:rPr>
              <a:t>- CÓMO PROMOCIONAR TU PÁGINA.</a:t>
            </a:r>
            <a:br>
              <a:rPr lang="es-ES" sz="1400" dirty="0" smtClean="0">
                <a:solidFill>
                  <a:srgbClr val="000000"/>
                </a:solidFill>
              </a:rPr>
            </a:br>
            <a:r>
              <a:rPr lang="es-ES" sz="1400" dirty="0" smtClean="0">
                <a:solidFill>
                  <a:srgbClr val="000000"/>
                </a:solidFill>
              </a:rPr>
              <a:t>- CÓMO CREAR TRÁFICO HACIA TU SITIO WEB.</a:t>
            </a:r>
            <a:br>
              <a:rPr lang="es-ES" sz="1400" dirty="0" smtClean="0">
                <a:solidFill>
                  <a:srgbClr val="000000"/>
                </a:solidFill>
              </a:rPr>
            </a:br>
            <a:r>
              <a:rPr lang="es-ES" sz="1400" dirty="0" smtClean="0">
                <a:solidFill>
                  <a:srgbClr val="000000"/>
                </a:solidFill>
              </a:rPr>
              <a:t>- CÓMO AUMENTAR EL NÚMERO DE ASISTENTES A TU EVENTO.</a:t>
            </a:r>
            <a:br>
              <a:rPr lang="es-ES" sz="1400" dirty="0" smtClean="0">
                <a:solidFill>
                  <a:srgbClr val="000000"/>
                </a:solidFill>
              </a:rPr>
            </a:br>
            <a:r>
              <a:rPr lang="es-ES" sz="1400" dirty="0" smtClean="0">
                <a:solidFill>
                  <a:srgbClr val="000000"/>
                </a:solidFill>
              </a:rPr>
              <a:t>- CÓMO LLEGAR A PERSONAS QUE ESTÉN CERCA DE TU NEGOCIO.</a:t>
            </a:r>
          </a:p>
          <a:p>
            <a:r>
              <a:rPr lang="es-ES" sz="1400" dirty="0" smtClean="0">
                <a:solidFill>
                  <a:srgbClr val="000000"/>
                </a:solidFill>
              </a:rPr>
              <a:t> </a:t>
            </a:r>
          </a:p>
          <a:p>
            <a:r>
              <a:rPr lang="es-ES" sz="1400" dirty="0" smtClean="0">
                <a:solidFill>
                  <a:srgbClr val="000000"/>
                </a:solidFill>
              </a:rPr>
              <a:t>CREATIVIDAD APLICADA AL DISEÑO DE LOS ANUNCIOS </a:t>
            </a:r>
          </a:p>
          <a:p>
            <a:r>
              <a:rPr lang="es-ES" sz="1400" dirty="0" smtClean="0">
                <a:solidFill>
                  <a:srgbClr val="000000"/>
                </a:solidFill>
              </a:rPr>
              <a:t> </a:t>
            </a:r>
          </a:p>
          <a:p>
            <a:r>
              <a:rPr lang="es-ES" sz="1400" dirty="0">
                <a:solidFill>
                  <a:srgbClr val="000000"/>
                </a:solidFill>
              </a:rPr>
              <a:t> </a:t>
            </a:r>
          </a:p>
          <a:p>
            <a:endParaRPr lang="es-ES" sz="1400" dirty="0">
              <a:solidFill>
                <a:srgbClr val="000000"/>
              </a:solidFill>
            </a:endParaRPr>
          </a:p>
          <a:p>
            <a:endParaRPr lang="es-ES" sz="1400" dirty="0" smtClean="0">
              <a:solidFill>
                <a:schemeClr val="bg1"/>
              </a:solidFill>
            </a:endParaRPr>
          </a:p>
        </p:txBody>
      </p:sp>
      <p:pic>
        <p:nvPicPr>
          <p:cNvPr id="10" name="Imagen 9" descr="logo-vector-camara-de-comercio-de-espan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1" name="11 Imagen" descr="010 Camara de Badajoz - CMYK-150.jpg"/>
          <p:cNvPicPr>
            <a:picLocks noChangeAspect="1"/>
          </p:cNvPicPr>
          <p:nvPr/>
        </p:nvPicPr>
        <p:blipFill>
          <a:blip r:embed="rId4"/>
          <a:stretch>
            <a:fillRect/>
          </a:stretch>
        </p:blipFill>
        <p:spPr>
          <a:xfrm>
            <a:off x="6969224" y="6237312"/>
            <a:ext cx="1440160" cy="456731"/>
          </a:xfrm>
          <a:prstGeom prst="rect">
            <a:avLst/>
          </a:prstGeom>
        </p:spPr>
      </p:pic>
      <p:pic>
        <p:nvPicPr>
          <p:cNvPr id="13" name="Imagen 12" descr="FSE_horizontal_izda_color_(PANTON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Rectángulo 2"/>
          <p:cNvSpPr/>
          <p:nvPr/>
        </p:nvSpPr>
        <p:spPr>
          <a:xfrm>
            <a:off x="5457057" y="3861048"/>
            <a:ext cx="4320480" cy="1077218"/>
          </a:xfrm>
          <a:prstGeom prst="rect">
            <a:avLst/>
          </a:prstGeom>
        </p:spPr>
        <p:txBody>
          <a:bodyPr wrap="square">
            <a:spAutoFit/>
          </a:bodyPr>
          <a:lstStyle/>
          <a:p>
            <a:pPr algn="just"/>
            <a:r>
              <a:rPr lang="es-ES_tradnl" sz="1600" dirty="0" smtClean="0">
                <a:solidFill>
                  <a:srgbClr val="800000"/>
                </a:solidFill>
              </a:rPr>
              <a:t>DOCENTE: </a:t>
            </a:r>
            <a:r>
              <a:rPr lang="es-ES_tradnl" sz="1600" dirty="0" smtClean="0"/>
              <a:t>Laura </a:t>
            </a:r>
            <a:r>
              <a:rPr lang="es-ES_tradnl" sz="1600" dirty="0"/>
              <a:t>Gutiérrez Araujo. Directora de Comunicación y cofundadora  en </a:t>
            </a:r>
            <a:r>
              <a:rPr lang="es-ES_tradnl" sz="1600" dirty="0" err="1"/>
              <a:t>Brain</a:t>
            </a:r>
            <a:r>
              <a:rPr lang="es-ES_tradnl" sz="1600" dirty="0"/>
              <a:t> CO. Consultora y formadora experta en innovación y comunicación. </a:t>
            </a:r>
            <a:endParaRPr lang="es-ES" sz="1600" dirty="0"/>
          </a:p>
        </p:txBody>
      </p:sp>
    </p:spTree>
    <p:extLst>
      <p:ext uri="{BB962C8B-B14F-4D97-AF65-F5344CB8AC3E}">
        <p14:creationId xmlns:p14="http://schemas.microsoft.com/office/powerpoint/2010/main" val="196128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vector-camara-de-comercio-de-espa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sp>
        <p:nvSpPr>
          <p:cNvPr id="3" name="CuadroTexto 2"/>
          <p:cNvSpPr txBox="1"/>
          <p:nvPr/>
        </p:nvSpPr>
        <p:spPr>
          <a:xfrm>
            <a:off x="4808984" y="1173807"/>
            <a:ext cx="4896544" cy="5016759"/>
          </a:xfrm>
          <a:prstGeom prst="rect">
            <a:avLst/>
          </a:prstGeom>
          <a:solidFill>
            <a:srgbClr val="800000"/>
          </a:solidFill>
        </p:spPr>
        <p:txBody>
          <a:bodyPr wrap="square" rtlCol="0">
            <a:spAutoFit/>
          </a:bodyPr>
          <a:lstStyle/>
          <a:p>
            <a:endParaRPr lang="es-ES" sz="1200" dirty="0">
              <a:solidFill>
                <a:schemeClr val="bg1"/>
              </a:solidFill>
            </a:endParaRPr>
          </a:p>
          <a:p>
            <a:endParaRPr lang="es-ES" sz="1100" b="1" dirty="0" smtClean="0">
              <a:solidFill>
                <a:schemeClr val="bg1"/>
              </a:solidFill>
            </a:endParaRPr>
          </a:p>
          <a:p>
            <a:r>
              <a:rPr lang="es-ES" sz="1100" b="1" dirty="0" smtClean="0">
                <a:solidFill>
                  <a:schemeClr val="bg1"/>
                </a:solidFill>
              </a:rPr>
              <a:t>Lugar:</a:t>
            </a:r>
          </a:p>
          <a:p>
            <a:r>
              <a:rPr lang="es-ES" sz="1100" dirty="0" smtClean="0">
                <a:solidFill>
                  <a:schemeClr val="bg1"/>
                </a:solidFill>
              </a:rPr>
              <a:t>CÁMARA DE COMERCIO DE BADAJOZ. Avenida de Europa  </a:t>
            </a:r>
            <a:r>
              <a:rPr lang="es-ES" sz="1100" dirty="0">
                <a:solidFill>
                  <a:schemeClr val="bg1"/>
                </a:solidFill>
              </a:rPr>
              <a:t>8, </a:t>
            </a:r>
            <a:r>
              <a:rPr lang="es-ES" sz="1100" dirty="0" smtClean="0">
                <a:solidFill>
                  <a:schemeClr val="bg1"/>
                </a:solidFill>
              </a:rPr>
              <a:t>BADAJOZ</a:t>
            </a:r>
          </a:p>
          <a:p>
            <a:endParaRPr lang="es-ES" sz="1100" dirty="0" smtClean="0">
              <a:solidFill>
                <a:schemeClr val="bg1"/>
              </a:solidFill>
            </a:endParaRPr>
          </a:p>
          <a:p>
            <a:r>
              <a:rPr lang="es-ES" sz="1100" b="1" dirty="0" smtClean="0">
                <a:solidFill>
                  <a:schemeClr val="bg1"/>
                </a:solidFill>
              </a:rPr>
              <a:t>Horario: </a:t>
            </a:r>
            <a:r>
              <a:rPr lang="es-ES" sz="1100" dirty="0" smtClean="0">
                <a:solidFill>
                  <a:schemeClr val="bg1"/>
                </a:solidFill>
              </a:rPr>
              <a:t>de 09:00 a 14.00</a:t>
            </a:r>
          </a:p>
          <a:p>
            <a:endParaRPr lang="es-ES" sz="1100" dirty="0" smtClean="0">
              <a:solidFill>
                <a:schemeClr val="bg1"/>
              </a:solidFill>
            </a:endParaRPr>
          </a:p>
          <a:p>
            <a:r>
              <a:rPr lang="es-ES" sz="1100" b="1" dirty="0" smtClean="0">
                <a:solidFill>
                  <a:schemeClr val="bg1"/>
                </a:solidFill>
              </a:rPr>
              <a:t>Objetivos:</a:t>
            </a:r>
          </a:p>
          <a:p>
            <a:r>
              <a:rPr lang="es-ES" sz="1100" dirty="0" smtClean="0">
                <a:solidFill>
                  <a:schemeClr val="bg1"/>
                </a:solidFill>
              </a:rPr>
              <a:t>Cuando hablamos de </a:t>
            </a:r>
            <a:r>
              <a:rPr lang="es-ES" sz="1100" dirty="0" err="1" smtClean="0">
                <a:solidFill>
                  <a:schemeClr val="bg1"/>
                </a:solidFill>
              </a:rPr>
              <a:t>branding</a:t>
            </a:r>
            <a:r>
              <a:rPr lang="es-ES" sz="1100" dirty="0" smtClean="0">
                <a:solidFill>
                  <a:schemeClr val="bg1"/>
                </a:solidFill>
              </a:rPr>
              <a:t> o imagen de marca no sólo nos referimos al logo, sino también a otros componentes estéticos y psicológicos que crea el vínculo emocional con el cliente a través de valores culturales compartidos.  </a:t>
            </a:r>
          </a:p>
          <a:p>
            <a:r>
              <a:rPr lang="es-ES" sz="1100" dirty="0" smtClean="0">
                <a:solidFill>
                  <a:schemeClr val="bg1"/>
                </a:solidFill>
              </a:rPr>
              <a:t>Durante este sesión, los participantes tendrán la oportunidad de conocer los elementos fundamentales para que su imagen de marca sea el fiel reflejo de su empresa y de lo que ellos quieren comunicar, teniendo en cuenta aspectos que van más allá de la elección de una tipografía o un color.</a:t>
            </a:r>
          </a:p>
          <a:p>
            <a:r>
              <a:rPr lang="es-ES" sz="1100" dirty="0" smtClean="0">
                <a:solidFill>
                  <a:schemeClr val="bg1"/>
                </a:solidFill>
              </a:rPr>
              <a:t>Para ello, cada participantes desarrollará de forma guiada una hoja de ruta, en la cual debe ir resolviendo aspectos tan relevantes en la construcción de la marca como lo son la propuesta de valor, los valores, el arquetipo de clientes, el manifiesto, el tono de comunicación, el nombre, los colores corporativos entre otros aspectos.</a:t>
            </a:r>
          </a:p>
          <a:p>
            <a:endParaRPr lang="es-ES" sz="1100" b="1" dirty="0" smtClean="0">
              <a:solidFill>
                <a:schemeClr val="bg1"/>
              </a:solidFill>
            </a:endParaRPr>
          </a:p>
          <a:p>
            <a:r>
              <a:rPr lang="es-ES" sz="1100" b="1" dirty="0" smtClean="0">
                <a:solidFill>
                  <a:schemeClr val="bg1"/>
                </a:solidFill>
              </a:rPr>
              <a:t>Coste: </a:t>
            </a:r>
            <a:r>
              <a:rPr lang="es-ES" sz="1100" dirty="0" smtClean="0">
                <a:solidFill>
                  <a:schemeClr val="bg1"/>
                </a:solidFill>
              </a:rPr>
              <a:t>Gratuito</a:t>
            </a:r>
          </a:p>
          <a:p>
            <a:endParaRPr lang="es-ES" sz="1100" b="1" dirty="0" smtClean="0">
              <a:solidFill>
                <a:schemeClr val="bg1"/>
              </a:solidFill>
            </a:endParaRPr>
          </a:p>
          <a:p>
            <a:r>
              <a:rPr lang="es-ES" sz="1100" b="1" dirty="0" smtClean="0">
                <a:solidFill>
                  <a:schemeClr val="bg1"/>
                </a:solidFill>
              </a:rPr>
              <a:t>Más Información:</a:t>
            </a:r>
          </a:p>
          <a:p>
            <a:r>
              <a:rPr lang="es-ES" sz="1100" dirty="0">
                <a:solidFill>
                  <a:schemeClr val="bg1"/>
                </a:solidFill>
              </a:rPr>
              <a:t> Telf. :924 234 </a:t>
            </a:r>
            <a:r>
              <a:rPr lang="es-ES" sz="1100" dirty="0" smtClean="0">
                <a:solidFill>
                  <a:schemeClr val="bg1"/>
                </a:solidFill>
              </a:rPr>
              <a:t>600</a:t>
            </a:r>
          </a:p>
          <a:p>
            <a:r>
              <a:rPr lang="es-ES" sz="1100" dirty="0" smtClean="0">
                <a:solidFill>
                  <a:schemeClr val="bg1"/>
                </a:solidFill>
              </a:rPr>
              <a:t>administracio4@camarabadajoz.org</a:t>
            </a:r>
          </a:p>
          <a:p>
            <a:r>
              <a:rPr lang="es-ES" sz="1100" dirty="0" err="1" smtClean="0">
                <a:solidFill>
                  <a:schemeClr val="bg1"/>
                </a:solidFill>
              </a:rPr>
              <a:t>www.camarabadajoz.es</a:t>
            </a:r>
            <a:endParaRPr lang="es-ES" sz="1100" dirty="0" smtClean="0">
              <a:solidFill>
                <a:schemeClr val="bg1"/>
              </a:solidFill>
            </a:endParaRPr>
          </a:p>
          <a:p>
            <a:endParaRPr lang="es-ES" sz="1100" dirty="0">
              <a:solidFill>
                <a:schemeClr val="bg1"/>
              </a:solidFill>
            </a:endParaRPr>
          </a:p>
        </p:txBody>
      </p:sp>
      <p:sp>
        <p:nvSpPr>
          <p:cNvPr id="4" name="CuadroTexto 3"/>
          <p:cNvSpPr txBox="1"/>
          <p:nvPr/>
        </p:nvSpPr>
        <p:spPr>
          <a:xfrm>
            <a:off x="4664968" y="548680"/>
            <a:ext cx="5256584" cy="400110"/>
          </a:xfrm>
          <a:prstGeom prst="rect">
            <a:avLst/>
          </a:prstGeom>
          <a:solidFill>
            <a:schemeClr val="bg1"/>
          </a:solidFill>
        </p:spPr>
        <p:txBody>
          <a:bodyPr wrap="square" rtlCol="0">
            <a:spAutoFit/>
          </a:bodyPr>
          <a:lstStyle/>
          <a:p>
            <a:pPr algn="ctr"/>
            <a:endParaRPr lang="es-ES" sz="2000" b="1" dirty="0">
              <a:solidFill>
                <a:srgbClr val="800000"/>
              </a:solidFill>
            </a:endParaRPr>
          </a:p>
        </p:txBody>
      </p:sp>
      <p:sp>
        <p:nvSpPr>
          <p:cNvPr id="7" name="CuadroTexto 6"/>
          <p:cNvSpPr txBox="1"/>
          <p:nvPr/>
        </p:nvSpPr>
        <p:spPr>
          <a:xfrm>
            <a:off x="200472" y="4869160"/>
            <a:ext cx="1656184" cy="215444"/>
          </a:xfrm>
          <a:prstGeom prst="rect">
            <a:avLst/>
          </a:prstGeom>
          <a:noFill/>
        </p:spPr>
        <p:txBody>
          <a:bodyPr wrap="square" rtlCol="0">
            <a:spAutoFit/>
          </a:bodyPr>
          <a:lstStyle/>
          <a:p>
            <a:r>
              <a:rPr lang="es-ES" sz="800" dirty="0" smtClean="0">
                <a:solidFill>
                  <a:srgbClr val="FFFFFF"/>
                </a:solidFill>
              </a:rPr>
              <a:t>Fotografía Agencia N</a:t>
            </a:r>
            <a:r>
              <a:rPr lang="es-ES" sz="800" dirty="0">
                <a:solidFill>
                  <a:srgbClr val="FFFFFF"/>
                </a:solidFill>
              </a:rPr>
              <a:t>o</a:t>
            </a:r>
            <a:r>
              <a:rPr lang="es-ES" sz="800" dirty="0" smtClean="0">
                <a:solidFill>
                  <a:srgbClr val="FFFFFF"/>
                </a:solidFill>
              </a:rPr>
              <a:t>va</a:t>
            </a:r>
            <a:endParaRPr lang="es-ES" sz="800" dirty="0">
              <a:solidFill>
                <a:srgbClr val="FFFFFF"/>
              </a:solidFill>
            </a:endParaRPr>
          </a:p>
        </p:txBody>
      </p:sp>
      <p:sp>
        <p:nvSpPr>
          <p:cNvPr id="13" name="Rectangle 12"/>
          <p:cNvSpPr/>
          <p:nvPr/>
        </p:nvSpPr>
        <p:spPr>
          <a:xfrm>
            <a:off x="200472" y="5085184"/>
            <a:ext cx="4392488"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800000"/>
                </a:solidFill>
              </a:rPr>
              <a:t>Taller</a:t>
            </a:r>
            <a:r>
              <a:rPr lang="es-ES" b="1" dirty="0" smtClean="0">
                <a:solidFill>
                  <a:srgbClr val="800000"/>
                </a:solidFill>
              </a:rPr>
              <a:t>: HOJA DE RUTA PARA LA CONSTRUCCIÓN DE MARCAS </a:t>
            </a:r>
            <a:endParaRPr lang="es-ES" b="1" dirty="0">
              <a:solidFill>
                <a:srgbClr val="800000"/>
              </a:solidFill>
            </a:endParaRPr>
          </a:p>
        </p:txBody>
      </p:sp>
      <p:sp>
        <p:nvSpPr>
          <p:cNvPr id="15" name="CuadroTexto 3"/>
          <p:cNvSpPr txBox="1"/>
          <p:nvPr/>
        </p:nvSpPr>
        <p:spPr>
          <a:xfrm>
            <a:off x="4808984" y="620688"/>
            <a:ext cx="4896544" cy="707886"/>
          </a:xfrm>
          <a:prstGeom prst="rect">
            <a:avLst/>
          </a:prstGeom>
          <a:solidFill>
            <a:schemeClr val="bg1"/>
          </a:solidFill>
        </p:spPr>
        <p:txBody>
          <a:bodyPr wrap="square" rtlCol="0">
            <a:spAutoFit/>
          </a:bodyPr>
          <a:lstStyle/>
          <a:p>
            <a:pPr algn="ctr"/>
            <a:r>
              <a:rPr lang="es-ES" sz="2000" dirty="0" smtClean="0">
                <a:solidFill>
                  <a:schemeClr val="tx2"/>
                </a:solidFill>
              </a:rPr>
              <a:t>14 de Diciembre de 2017</a:t>
            </a:r>
          </a:p>
          <a:p>
            <a:pPr algn="ctr"/>
            <a:r>
              <a:rPr lang="es-ES" sz="2000" dirty="0" smtClean="0">
                <a:solidFill>
                  <a:schemeClr val="accent2">
                    <a:lumMod val="75000"/>
                  </a:schemeClr>
                </a:solidFill>
              </a:rPr>
              <a:t>Taller para empresas y emprendedores</a:t>
            </a:r>
          </a:p>
        </p:txBody>
      </p:sp>
      <p:pic>
        <p:nvPicPr>
          <p:cNvPr id="16" name="11 Imagen" descr="010 Camara de Badajoz - CMYK-150.jpg"/>
          <p:cNvPicPr>
            <a:picLocks noChangeAspect="1"/>
          </p:cNvPicPr>
          <p:nvPr/>
        </p:nvPicPr>
        <p:blipFill>
          <a:blip r:embed="rId3"/>
          <a:stretch>
            <a:fillRect/>
          </a:stretch>
        </p:blipFill>
        <p:spPr>
          <a:xfrm>
            <a:off x="6969224" y="6237312"/>
            <a:ext cx="1440160" cy="456731"/>
          </a:xfrm>
          <a:prstGeom prst="rect">
            <a:avLst/>
          </a:prstGeom>
        </p:spPr>
      </p:pic>
      <p:pic>
        <p:nvPicPr>
          <p:cNvPr id="8" name="Imagen 7" descr="logo_espana_emprend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pic>
        <p:nvPicPr>
          <p:cNvPr id="9" name="Imagen 8" descr="FSE_horizontal_izda_color_(PANTON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sp>
        <p:nvSpPr>
          <p:cNvPr id="18"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19"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21" name="CuadroTexto 20"/>
          <p:cNvSpPr txBox="1"/>
          <p:nvPr/>
        </p:nvSpPr>
        <p:spPr>
          <a:xfrm>
            <a:off x="0" y="620688"/>
            <a:ext cx="4896544" cy="400110"/>
          </a:xfrm>
          <a:prstGeom prst="rect">
            <a:avLst/>
          </a:prstGeom>
          <a:solidFill>
            <a:schemeClr val="bg1"/>
          </a:solidFill>
        </p:spPr>
        <p:txBody>
          <a:bodyPr wrap="square" rtlCol="0">
            <a:spAutoFit/>
          </a:bodyPr>
          <a:lstStyle/>
          <a:p>
            <a:pPr algn="ctr"/>
            <a:r>
              <a:rPr lang="es-ES" sz="2000" b="1" dirty="0" smtClean="0">
                <a:solidFill>
                  <a:schemeClr val="accent2">
                    <a:lumMod val="75000"/>
                  </a:schemeClr>
                </a:solidFill>
              </a:rPr>
              <a:t>BADAJOZ</a:t>
            </a:r>
          </a:p>
        </p:txBody>
      </p:sp>
      <p:pic>
        <p:nvPicPr>
          <p:cNvPr id="11" name="Imagen 10" descr="AAEAAQAAAAAAAAi3AAAAJDMzNjE3NzMzLTIzZDEtNDZmOS1iMjdkLWRjZjI1YWRhNzhmO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9" y="1196752"/>
            <a:ext cx="4968552" cy="3259033"/>
          </a:xfrm>
          <a:prstGeom prst="rect">
            <a:avLst/>
          </a:prstGeom>
        </p:spPr>
      </p:pic>
    </p:spTree>
    <p:extLst>
      <p:ext uri="{BB962C8B-B14F-4D97-AF65-F5344CB8AC3E}">
        <p14:creationId xmlns:p14="http://schemas.microsoft.com/office/powerpoint/2010/main" val="60585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7" name="CuadroTexto 16"/>
          <p:cNvSpPr txBox="1"/>
          <p:nvPr/>
        </p:nvSpPr>
        <p:spPr>
          <a:xfrm>
            <a:off x="416496" y="908720"/>
            <a:ext cx="4896544" cy="5552290"/>
          </a:xfrm>
          <a:prstGeom prst="rect">
            <a:avLst/>
          </a:prstGeom>
          <a:noFill/>
        </p:spPr>
        <p:txBody>
          <a:bodyPr wrap="square" rtlCol="0">
            <a:spAutoFit/>
          </a:bodyPr>
          <a:lstStyle/>
          <a:p>
            <a:endParaRPr lang="es-ES" sz="1400" dirty="0">
              <a:solidFill>
                <a:schemeClr val="bg1"/>
              </a:solidFill>
            </a:endParaRPr>
          </a:p>
          <a:p>
            <a:r>
              <a:rPr lang="es-ES" sz="1200" b="1" dirty="0" smtClean="0">
                <a:solidFill>
                  <a:srgbClr val="800000"/>
                </a:solidFill>
              </a:rPr>
              <a:t>CONTENIDOS</a:t>
            </a:r>
          </a:p>
          <a:p>
            <a:endParaRPr lang="es-ES" sz="1200" dirty="0" smtClean="0"/>
          </a:p>
          <a:p>
            <a:endParaRPr lang="es-ES" sz="1200" dirty="0" smtClean="0"/>
          </a:p>
          <a:p>
            <a:pPr marL="228600" indent="-228600">
              <a:lnSpc>
                <a:spcPct val="130000"/>
              </a:lnSpc>
              <a:buAutoNum type="arabicPeriod"/>
            </a:pPr>
            <a:r>
              <a:rPr lang="es-ES" sz="1200" dirty="0" smtClean="0"/>
              <a:t>PERSONALIDAD DE LA MARCA</a:t>
            </a:r>
          </a:p>
          <a:p>
            <a:pPr marL="685800" lvl="1" indent="-228600">
              <a:lnSpc>
                <a:spcPct val="130000"/>
              </a:lnSpc>
              <a:buAutoNum type="arabicPeriod"/>
            </a:pPr>
            <a:r>
              <a:rPr lang="es-ES" sz="1200" dirty="0" smtClean="0"/>
              <a:t>CONCEPTO</a:t>
            </a:r>
          </a:p>
          <a:p>
            <a:pPr marL="685800" lvl="1" indent="-228600">
              <a:lnSpc>
                <a:spcPct val="130000"/>
              </a:lnSpc>
              <a:buAutoNum type="arabicPeriod"/>
            </a:pPr>
            <a:r>
              <a:rPr lang="es-ES" sz="1200" dirty="0" smtClean="0"/>
              <a:t>VALORES</a:t>
            </a:r>
          </a:p>
          <a:p>
            <a:pPr marL="685800" lvl="1" indent="-228600">
              <a:lnSpc>
                <a:spcPct val="130000"/>
              </a:lnSpc>
              <a:buAutoNum type="arabicPeriod"/>
            </a:pPr>
            <a:r>
              <a:rPr lang="es-ES" sz="1200" dirty="0" smtClean="0"/>
              <a:t>ARQUETIPO</a:t>
            </a:r>
          </a:p>
          <a:p>
            <a:pPr marL="228600" indent="-228600">
              <a:lnSpc>
                <a:spcPct val="130000"/>
              </a:lnSpc>
              <a:buAutoNum type="arabicPeriod"/>
            </a:pPr>
            <a:r>
              <a:rPr lang="es-ES" sz="1200" dirty="0" smtClean="0"/>
              <a:t>IDENTIDAD VERBAL.</a:t>
            </a:r>
          </a:p>
          <a:p>
            <a:pPr marL="685800" lvl="1" indent="-228600">
              <a:lnSpc>
                <a:spcPct val="130000"/>
              </a:lnSpc>
              <a:buAutoNum type="arabicPeriod"/>
            </a:pPr>
            <a:r>
              <a:rPr lang="es-ES" sz="1200" dirty="0" smtClean="0"/>
              <a:t>NOMBRE</a:t>
            </a:r>
          </a:p>
          <a:p>
            <a:pPr marL="685800" lvl="1" indent="-228600">
              <a:lnSpc>
                <a:spcPct val="130000"/>
              </a:lnSpc>
              <a:buAutoNum type="arabicPeriod"/>
            </a:pPr>
            <a:r>
              <a:rPr lang="es-ES" sz="1200" dirty="0" smtClean="0"/>
              <a:t>TONO Y ESTILO</a:t>
            </a:r>
          </a:p>
          <a:p>
            <a:pPr marL="685800" lvl="1" indent="-228600">
              <a:lnSpc>
                <a:spcPct val="130000"/>
              </a:lnSpc>
              <a:buAutoNum type="arabicPeriod"/>
            </a:pPr>
            <a:r>
              <a:rPr lang="es-ES" sz="1200" dirty="0" smtClean="0"/>
              <a:t>MANIFIESTO</a:t>
            </a:r>
          </a:p>
          <a:p>
            <a:pPr marL="685800" lvl="1" indent="-228600">
              <a:lnSpc>
                <a:spcPct val="130000"/>
              </a:lnSpc>
              <a:buAutoNum type="arabicPeriod"/>
            </a:pPr>
            <a:r>
              <a:rPr lang="es-ES" sz="1200" dirty="0" smtClean="0"/>
              <a:t>LEMA</a:t>
            </a:r>
          </a:p>
          <a:p>
            <a:pPr marL="228600" indent="-228600">
              <a:lnSpc>
                <a:spcPct val="130000"/>
              </a:lnSpc>
              <a:buAutoNum type="arabicPeriod"/>
            </a:pPr>
            <a:r>
              <a:rPr lang="es-ES" sz="1200" dirty="0" smtClean="0"/>
              <a:t>IDENTIDAD VISUAL</a:t>
            </a:r>
          </a:p>
          <a:p>
            <a:pPr marL="685800" lvl="1" indent="-228600">
              <a:lnSpc>
                <a:spcPct val="130000"/>
              </a:lnSpc>
              <a:buAutoNum type="arabicPeriod"/>
            </a:pPr>
            <a:r>
              <a:rPr lang="es-ES" sz="1200" dirty="0" smtClean="0"/>
              <a:t>TIPOGRAFÍA</a:t>
            </a:r>
          </a:p>
          <a:p>
            <a:pPr marL="685800" lvl="1" indent="-228600">
              <a:lnSpc>
                <a:spcPct val="130000"/>
              </a:lnSpc>
              <a:buAutoNum type="arabicPeriod"/>
            </a:pPr>
            <a:r>
              <a:rPr lang="es-ES" sz="1200" dirty="0" smtClean="0"/>
              <a:t>LOGO</a:t>
            </a:r>
          </a:p>
          <a:p>
            <a:pPr marL="685800" lvl="1" indent="-228600">
              <a:lnSpc>
                <a:spcPct val="130000"/>
              </a:lnSpc>
              <a:buAutoNum type="arabicPeriod"/>
            </a:pPr>
            <a:r>
              <a:rPr lang="es-ES" sz="1200" dirty="0" smtClean="0"/>
              <a:t>COLOR</a:t>
            </a:r>
          </a:p>
          <a:p>
            <a:pPr marL="685800" lvl="1" indent="-228600">
              <a:lnSpc>
                <a:spcPct val="130000"/>
              </a:lnSpc>
              <a:buAutoNum type="arabicPeriod"/>
            </a:pPr>
            <a:r>
              <a:rPr lang="es-ES" sz="1200" dirty="0" smtClean="0"/>
              <a:t>SISTEMA</a:t>
            </a:r>
          </a:p>
          <a:p>
            <a:pPr marL="228600" indent="-228600">
              <a:lnSpc>
                <a:spcPct val="130000"/>
              </a:lnSpc>
              <a:buAutoNum type="arabicPeriod"/>
            </a:pPr>
            <a:r>
              <a:rPr lang="es-ES" sz="1200" dirty="0" smtClean="0"/>
              <a:t>CULTURA CORPORATIVA</a:t>
            </a:r>
          </a:p>
          <a:p>
            <a:pPr marL="685800" lvl="1" indent="-228600">
              <a:lnSpc>
                <a:spcPct val="130000"/>
              </a:lnSpc>
              <a:buAutoNum type="arabicPeriod"/>
            </a:pPr>
            <a:r>
              <a:rPr lang="es-ES" sz="1200" dirty="0" smtClean="0"/>
              <a:t>ARQUITECTURA ORGANIZACIONAL</a:t>
            </a:r>
          </a:p>
          <a:p>
            <a:pPr marL="685800" lvl="1" indent="-228600">
              <a:lnSpc>
                <a:spcPct val="130000"/>
              </a:lnSpc>
              <a:buAutoNum type="arabicPeriod"/>
            </a:pPr>
            <a:r>
              <a:rPr lang="es-ES" sz="1200" dirty="0" smtClean="0"/>
              <a:t>EXPERIENCIA</a:t>
            </a:r>
          </a:p>
          <a:p>
            <a:pPr marL="685800" lvl="1" indent="-228600">
              <a:lnSpc>
                <a:spcPct val="130000"/>
              </a:lnSpc>
              <a:buAutoNum type="arabicPeriod"/>
            </a:pPr>
            <a:endParaRPr lang="es-ES" sz="1100" dirty="0" smtClean="0">
              <a:solidFill>
                <a:schemeClr val="bg1"/>
              </a:solidFill>
            </a:endParaRPr>
          </a:p>
          <a:p>
            <a:pPr>
              <a:lnSpc>
                <a:spcPct val="130000"/>
              </a:lnSpc>
            </a:pPr>
            <a:endParaRPr lang="es-ES" sz="1100" dirty="0">
              <a:solidFill>
                <a:schemeClr val="bg1"/>
              </a:solidFill>
            </a:endParaRPr>
          </a:p>
          <a:p>
            <a:endParaRPr lang="es-ES" sz="1100" dirty="0" smtClean="0">
              <a:solidFill>
                <a:schemeClr val="bg1"/>
              </a:solidFill>
            </a:endParaRPr>
          </a:p>
        </p:txBody>
      </p:sp>
      <p:pic>
        <p:nvPicPr>
          <p:cNvPr id="13" name="Imagen 12" descr="logo-vector-camara-de-comercio-de-espan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8" name="11 Imagen" descr="010 Camara de Badajoz - CMYK-150.jpg"/>
          <p:cNvPicPr>
            <a:picLocks noChangeAspect="1"/>
          </p:cNvPicPr>
          <p:nvPr/>
        </p:nvPicPr>
        <p:blipFill>
          <a:blip r:embed="rId4"/>
          <a:stretch>
            <a:fillRect/>
          </a:stretch>
        </p:blipFill>
        <p:spPr>
          <a:xfrm>
            <a:off x="6969224" y="6237312"/>
            <a:ext cx="1440160" cy="456731"/>
          </a:xfrm>
          <a:prstGeom prst="rect">
            <a:avLst/>
          </a:prstGeom>
        </p:spPr>
      </p:pic>
      <p:pic>
        <p:nvPicPr>
          <p:cNvPr id="19" name="Imagen 18" descr="FSE_horizontal_izda_color_(PANTON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20" name="Imagen 19" descr="logo_espana_emprend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22"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3"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11" name="Rectángulo 10"/>
          <p:cNvSpPr/>
          <p:nvPr/>
        </p:nvSpPr>
        <p:spPr>
          <a:xfrm>
            <a:off x="4592960" y="4365104"/>
            <a:ext cx="4740947" cy="1077218"/>
          </a:xfrm>
          <a:prstGeom prst="rect">
            <a:avLst/>
          </a:prstGeom>
        </p:spPr>
        <p:txBody>
          <a:bodyPr wrap="square">
            <a:spAutoFit/>
          </a:bodyPr>
          <a:lstStyle/>
          <a:p>
            <a:pPr algn="just"/>
            <a:r>
              <a:rPr lang="es-ES_tradnl" sz="1600" dirty="0" smtClean="0">
                <a:solidFill>
                  <a:srgbClr val="800000"/>
                </a:solidFill>
              </a:rPr>
              <a:t>DOCENTE: </a:t>
            </a:r>
            <a:r>
              <a:rPr lang="es-ES_tradnl" sz="1600" dirty="0" smtClean="0"/>
              <a:t>Laura </a:t>
            </a:r>
            <a:r>
              <a:rPr lang="es-ES_tradnl" sz="1600" dirty="0"/>
              <a:t>Gutiérrez Araujo. Directora de Comunicación y cofundadora  en </a:t>
            </a:r>
            <a:r>
              <a:rPr lang="es-ES_tradnl" sz="1600" dirty="0" err="1"/>
              <a:t>Brain</a:t>
            </a:r>
            <a:r>
              <a:rPr lang="es-ES_tradnl" sz="1600" dirty="0"/>
              <a:t> CO. Consultora y formadora experta en innovación y comunicación. </a:t>
            </a:r>
            <a:endParaRPr lang="es-ES" sz="1600" dirty="0"/>
          </a:p>
        </p:txBody>
      </p:sp>
    </p:spTree>
    <p:extLst>
      <p:ext uri="{BB962C8B-B14F-4D97-AF65-F5344CB8AC3E}">
        <p14:creationId xmlns:p14="http://schemas.microsoft.com/office/powerpoint/2010/main" val="4040595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08984" y="1343662"/>
            <a:ext cx="4896544" cy="5186036"/>
          </a:xfrm>
          <a:prstGeom prst="rect">
            <a:avLst/>
          </a:prstGeom>
          <a:solidFill>
            <a:srgbClr val="800000"/>
          </a:solidFill>
        </p:spPr>
        <p:txBody>
          <a:bodyPr wrap="square" rtlCol="0">
            <a:spAutoFit/>
          </a:bodyPr>
          <a:lstStyle/>
          <a:p>
            <a:endParaRPr lang="es-ES" sz="1200" dirty="0">
              <a:solidFill>
                <a:schemeClr val="bg1"/>
              </a:solidFill>
            </a:endParaRPr>
          </a:p>
          <a:p>
            <a:r>
              <a:rPr lang="es-ES" sz="1100" b="1" dirty="0" smtClean="0">
                <a:solidFill>
                  <a:schemeClr val="bg1"/>
                </a:solidFill>
              </a:rPr>
              <a:t>Lugar: CID LOS BALDIOS LÁCARA. C/ </a:t>
            </a:r>
            <a:r>
              <a:rPr lang="es-ES" sz="1100" b="1" dirty="0">
                <a:solidFill>
                  <a:schemeClr val="bg1"/>
                </a:solidFill>
              </a:rPr>
              <a:t>G</a:t>
            </a:r>
            <a:r>
              <a:rPr lang="es-ES" sz="1100" b="1" dirty="0" smtClean="0">
                <a:solidFill>
                  <a:schemeClr val="bg1"/>
                </a:solidFill>
              </a:rPr>
              <a:t>abriel y Galán . ALBURQUERQUE BADAJOZ</a:t>
            </a:r>
          </a:p>
          <a:p>
            <a:endParaRPr lang="es-ES" sz="1100" dirty="0" smtClean="0">
              <a:solidFill>
                <a:schemeClr val="bg1"/>
              </a:solidFill>
            </a:endParaRPr>
          </a:p>
          <a:p>
            <a:r>
              <a:rPr lang="es-ES" sz="1100" b="1" dirty="0" smtClean="0">
                <a:solidFill>
                  <a:schemeClr val="bg1"/>
                </a:solidFill>
              </a:rPr>
              <a:t>Hora: </a:t>
            </a:r>
            <a:r>
              <a:rPr lang="es-ES" sz="1100" dirty="0" smtClean="0">
                <a:solidFill>
                  <a:schemeClr val="bg1"/>
                </a:solidFill>
              </a:rPr>
              <a:t>09:</a:t>
            </a:r>
            <a:r>
              <a:rPr lang="es-ES" sz="1100" dirty="0">
                <a:solidFill>
                  <a:schemeClr val="bg1"/>
                </a:solidFill>
              </a:rPr>
              <a:t>00 a </a:t>
            </a:r>
            <a:r>
              <a:rPr lang="es-ES" sz="1100" dirty="0" smtClean="0">
                <a:solidFill>
                  <a:schemeClr val="bg1"/>
                </a:solidFill>
              </a:rPr>
              <a:t>14:</a:t>
            </a:r>
            <a:r>
              <a:rPr lang="es-ES" sz="1100" dirty="0">
                <a:solidFill>
                  <a:schemeClr val="bg1"/>
                </a:solidFill>
              </a:rPr>
              <a:t>00</a:t>
            </a:r>
            <a:r>
              <a:rPr lang="es-ES" sz="1100" dirty="0" smtClean="0">
                <a:solidFill>
                  <a:schemeClr val="bg1"/>
                </a:solidFill>
              </a:rPr>
              <a:t>.. </a:t>
            </a:r>
            <a:endParaRPr lang="es-ES" sz="1100" dirty="0">
              <a:solidFill>
                <a:schemeClr val="bg1"/>
              </a:solidFill>
            </a:endParaRPr>
          </a:p>
          <a:p>
            <a:endParaRPr lang="es-ES" sz="1100" dirty="0" smtClean="0">
              <a:solidFill>
                <a:schemeClr val="bg1"/>
              </a:solidFill>
            </a:endParaRPr>
          </a:p>
          <a:p>
            <a:r>
              <a:rPr lang="es-ES" sz="1100" b="1" dirty="0" smtClean="0">
                <a:solidFill>
                  <a:schemeClr val="bg1"/>
                </a:solidFill>
              </a:rPr>
              <a:t>Objetivos:</a:t>
            </a:r>
          </a:p>
          <a:p>
            <a:pPr>
              <a:defRPr/>
            </a:pPr>
            <a:r>
              <a:rPr lang="es-ES" sz="1100" dirty="0">
                <a:solidFill>
                  <a:schemeClr val="bg1"/>
                </a:solidFill>
              </a:rPr>
              <a:t>El objetivo general del taller es tomar conciencia del gran cambio que se ha producido </a:t>
            </a:r>
            <a:r>
              <a:rPr lang="es-ES" sz="1100" dirty="0" smtClean="0">
                <a:solidFill>
                  <a:schemeClr val="bg1"/>
                </a:solidFill>
              </a:rPr>
              <a:t> la forma de  trabajar en </a:t>
            </a:r>
            <a:r>
              <a:rPr lang="es-ES" sz="1100" dirty="0">
                <a:solidFill>
                  <a:schemeClr val="bg1"/>
                </a:solidFill>
              </a:rPr>
              <a:t>los últimos años y poder aprovechar las oportunidades que nos brindan las herramientas colaborativas, en especial aquellas que están “en la nube”, y que permiten trabajar en tiempo real y en un mismo contexto virtual a personas de un equipo o que se encuentran distanciadas físicamente las unas de las otras.</a:t>
            </a:r>
          </a:p>
          <a:p>
            <a:pPr>
              <a:defRPr/>
            </a:pPr>
            <a:endParaRPr lang="es-ES" sz="1100" dirty="0">
              <a:solidFill>
                <a:schemeClr val="bg1"/>
              </a:solidFill>
            </a:endParaRPr>
          </a:p>
          <a:p>
            <a:pPr>
              <a:defRPr/>
            </a:pPr>
            <a:r>
              <a:rPr lang="es-ES" sz="1100" dirty="0">
                <a:solidFill>
                  <a:schemeClr val="bg1"/>
                </a:solidFill>
              </a:rPr>
              <a:t>Durante este taller se mostrarán las funcionalidades de diversas herramientas software y aplicaciones para ordenador, </a:t>
            </a:r>
            <a:r>
              <a:rPr lang="es-ES" sz="1100" dirty="0" err="1">
                <a:solidFill>
                  <a:schemeClr val="bg1"/>
                </a:solidFill>
              </a:rPr>
              <a:t>tablet</a:t>
            </a:r>
            <a:r>
              <a:rPr lang="es-ES" sz="1100" dirty="0">
                <a:solidFill>
                  <a:schemeClr val="bg1"/>
                </a:solidFill>
              </a:rPr>
              <a:t> y/o </a:t>
            </a:r>
            <a:r>
              <a:rPr lang="es-ES" sz="1100" dirty="0" err="1">
                <a:solidFill>
                  <a:schemeClr val="bg1"/>
                </a:solidFill>
              </a:rPr>
              <a:t>smartphone</a:t>
            </a:r>
            <a:r>
              <a:rPr lang="es-ES" sz="1100" dirty="0">
                <a:solidFill>
                  <a:schemeClr val="bg1"/>
                </a:solidFill>
              </a:rPr>
              <a:t> que permiten, crear, innovar, planificar el trabajo personal o el de un equipo, hacer el seguimiento del avance del trabajo, dar apoyo a la delegación de tareas y compartir documentos y resultados.</a:t>
            </a:r>
          </a:p>
          <a:p>
            <a:pPr>
              <a:defRPr/>
            </a:pPr>
            <a:endParaRPr lang="es-ES" sz="1100" dirty="0">
              <a:solidFill>
                <a:schemeClr val="bg1"/>
              </a:solidFill>
            </a:endParaRPr>
          </a:p>
          <a:p>
            <a:pPr>
              <a:defRPr/>
            </a:pPr>
            <a:r>
              <a:rPr lang="es-ES" sz="1100" dirty="0">
                <a:solidFill>
                  <a:schemeClr val="bg1"/>
                </a:solidFill>
              </a:rPr>
              <a:t>La finalidad del taller es aumentar la productividad y la comunicación </a:t>
            </a:r>
            <a:r>
              <a:rPr lang="es-ES" sz="1100" dirty="0" smtClean="0">
                <a:solidFill>
                  <a:schemeClr val="bg1"/>
                </a:solidFill>
              </a:rPr>
              <a:t>de emprendedores y  </a:t>
            </a:r>
            <a:r>
              <a:rPr lang="es-ES" sz="1100" dirty="0">
                <a:solidFill>
                  <a:schemeClr val="bg1"/>
                </a:solidFill>
              </a:rPr>
              <a:t>todos los integrantes de la empresa. </a:t>
            </a:r>
          </a:p>
          <a:p>
            <a:pPr>
              <a:defRPr/>
            </a:pPr>
            <a:endParaRPr lang="es-ES" sz="1100" dirty="0" smtClean="0">
              <a:solidFill>
                <a:schemeClr val="bg1"/>
              </a:solidFill>
            </a:endParaRPr>
          </a:p>
          <a:p>
            <a:r>
              <a:rPr lang="es-ES" sz="1100" dirty="0" smtClean="0">
                <a:solidFill>
                  <a:schemeClr val="bg1"/>
                </a:solidFill>
              </a:rPr>
              <a:t>Coste: Gratuito</a:t>
            </a:r>
          </a:p>
          <a:p>
            <a:endParaRPr lang="es-ES" sz="1100" dirty="0" smtClean="0">
              <a:solidFill>
                <a:schemeClr val="bg1"/>
              </a:solidFill>
            </a:endParaRPr>
          </a:p>
          <a:p>
            <a:r>
              <a:rPr lang="es-ES" sz="1100" b="1" dirty="0" smtClean="0">
                <a:solidFill>
                  <a:schemeClr val="bg1"/>
                </a:solidFill>
              </a:rPr>
              <a:t>Más Información:</a:t>
            </a:r>
          </a:p>
          <a:p>
            <a:r>
              <a:rPr lang="es-ES" sz="1100" dirty="0">
                <a:solidFill>
                  <a:schemeClr val="bg1"/>
                </a:solidFill>
              </a:rPr>
              <a:t>Telf. :924 234 </a:t>
            </a:r>
            <a:r>
              <a:rPr lang="es-ES" sz="1100" dirty="0" smtClean="0">
                <a:solidFill>
                  <a:schemeClr val="bg1"/>
                </a:solidFill>
              </a:rPr>
              <a:t>600</a:t>
            </a:r>
            <a:endParaRPr lang="es-ES" sz="1100" b="1" dirty="0" smtClean="0">
              <a:solidFill>
                <a:schemeClr val="bg1"/>
              </a:solidFill>
            </a:endParaRPr>
          </a:p>
          <a:p>
            <a:r>
              <a:rPr lang="es-ES" sz="1100" dirty="0" smtClean="0">
                <a:solidFill>
                  <a:schemeClr val="bg1"/>
                </a:solidFill>
              </a:rPr>
              <a:t>administracion4@camarabadajoz.org</a:t>
            </a:r>
          </a:p>
          <a:p>
            <a:r>
              <a:rPr lang="es-ES" sz="1100" dirty="0" err="1" smtClean="0">
                <a:solidFill>
                  <a:schemeClr val="bg1"/>
                </a:solidFill>
              </a:rPr>
              <a:t>www.camarabadajoz.es</a:t>
            </a:r>
            <a:endParaRPr lang="es-ES" sz="1100" dirty="0">
              <a:solidFill>
                <a:schemeClr val="bg1"/>
              </a:solidFill>
            </a:endParaRPr>
          </a:p>
        </p:txBody>
      </p:sp>
      <p:sp>
        <p:nvSpPr>
          <p:cNvPr id="9" name="Rectangle 8"/>
          <p:cNvSpPr/>
          <p:nvPr/>
        </p:nvSpPr>
        <p:spPr>
          <a:xfrm>
            <a:off x="200472" y="5013176"/>
            <a:ext cx="4464496"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953735"/>
                </a:solidFill>
              </a:rPr>
              <a:t>Taller: </a:t>
            </a:r>
            <a:r>
              <a:rPr lang="es-ES" b="1" dirty="0" smtClean="0">
                <a:solidFill>
                  <a:srgbClr val="953735"/>
                </a:solidFill>
              </a:rPr>
              <a:t>HERRAMIENTAS COLABORATIVAS PARA EMPRENDER Y PARA LA EMPRESA</a:t>
            </a:r>
            <a:endParaRPr lang="es-ES" b="1" dirty="0">
              <a:solidFill>
                <a:srgbClr val="953735"/>
              </a:solidFill>
            </a:endParaRPr>
          </a:p>
        </p:txBody>
      </p:sp>
      <p:pic>
        <p:nvPicPr>
          <p:cNvPr id="15" name="Imagen 14" descr="logo-vector-camara-de-comercio-de-espa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792" y="6021289"/>
            <a:ext cx="1647275" cy="836711"/>
          </a:xfrm>
          <a:prstGeom prst="rect">
            <a:avLst/>
          </a:prstGeom>
        </p:spPr>
      </p:pic>
      <p:pic>
        <p:nvPicPr>
          <p:cNvPr id="16" name="11 Imagen" descr="010 Camara de Badajoz - CMYK-150.jpg"/>
          <p:cNvPicPr>
            <a:picLocks noChangeAspect="1"/>
          </p:cNvPicPr>
          <p:nvPr/>
        </p:nvPicPr>
        <p:blipFill>
          <a:blip r:embed="rId3"/>
          <a:stretch>
            <a:fillRect/>
          </a:stretch>
        </p:blipFill>
        <p:spPr>
          <a:xfrm>
            <a:off x="6609184" y="6401269"/>
            <a:ext cx="1440160" cy="456731"/>
          </a:xfrm>
          <a:prstGeom prst="rect">
            <a:avLst/>
          </a:prstGeom>
        </p:spPr>
      </p:pic>
      <p:pic>
        <p:nvPicPr>
          <p:cNvPr id="17" name="Imagen 16" descr="FSE_horizontal_izda_color_(PANTO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80" y="6093296"/>
            <a:ext cx="2685981" cy="675568"/>
          </a:xfrm>
          <a:prstGeom prst="rect">
            <a:avLst/>
          </a:prstGeom>
        </p:spPr>
      </p:pic>
      <p:pic>
        <p:nvPicPr>
          <p:cNvPr id="18" name="Imagen 17" descr="logo_espana_empren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22" name="CuadroTexto 3"/>
          <p:cNvSpPr txBox="1"/>
          <p:nvPr/>
        </p:nvSpPr>
        <p:spPr>
          <a:xfrm>
            <a:off x="4808984" y="692696"/>
            <a:ext cx="4896544" cy="707886"/>
          </a:xfrm>
          <a:prstGeom prst="rect">
            <a:avLst/>
          </a:prstGeom>
          <a:solidFill>
            <a:schemeClr val="bg1"/>
          </a:solidFill>
        </p:spPr>
        <p:txBody>
          <a:bodyPr wrap="square" rtlCol="0">
            <a:spAutoFit/>
          </a:bodyPr>
          <a:lstStyle/>
          <a:p>
            <a:pPr algn="ctr"/>
            <a:r>
              <a:rPr lang="es-ES" sz="2000" smtClean="0">
                <a:solidFill>
                  <a:schemeClr val="tx2"/>
                </a:solidFill>
              </a:rPr>
              <a:t>15 </a:t>
            </a:r>
            <a:r>
              <a:rPr lang="es-ES" sz="2000" dirty="0" smtClean="0">
                <a:solidFill>
                  <a:schemeClr val="tx2"/>
                </a:solidFill>
              </a:rPr>
              <a:t>de Diciembre de 2017</a:t>
            </a:r>
          </a:p>
          <a:p>
            <a:pPr algn="ctr"/>
            <a:r>
              <a:rPr lang="es-ES" sz="2000" dirty="0" smtClean="0">
                <a:solidFill>
                  <a:schemeClr val="accent2">
                    <a:lumMod val="75000"/>
                  </a:schemeClr>
                </a:solidFill>
              </a:rPr>
              <a:t>Taller para empresas y emprendedores</a:t>
            </a:r>
          </a:p>
        </p:txBody>
      </p:sp>
      <p:sp>
        <p:nvSpPr>
          <p:cNvPr id="23" name="CuadroTexto 22"/>
          <p:cNvSpPr txBox="1"/>
          <p:nvPr/>
        </p:nvSpPr>
        <p:spPr>
          <a:xfrm>
            <a:off x="0" y="620688"/>
            <a:ext cx="4896544" cy="400110"/>
          </a:xfrm>
          <a:prstGeom prst="rect">
            <a:avLst/>
          </a:prstGeom>
          <a:solidFill>
            <a:schemeClr val="bg1"/>
          </a:solidFill>
        </p:spPr>
        <p:txBody>
          <a:bodyPr wrap="square" rtlCol="0">
            <a:spAutoFit/>
          </a:bodyPr>
          <a:lstStyle/>
          <a:p>
            <a:pPr algn="ctr"/>
            <a:r>
              <a:rPr lang="es-ES" sz="2000" b="1" dirty="0" smtClean="0">
                <a:solidFill>
                  <a:schemeClr val="accent2">
                    <a:lumMod val="75000"/>
                  </a:schemeClr>
                </a:solidFill>
              </a:rPr>
              <a:t>ALBURQUERQUE</a:t>
            </a:r>
          </a:p>
        </p:txBody>
      </p:sp>
      <p:pic>
        <p:nvPicPr>
          <p:cNvPr id="26" name="Picture 2" descr="shutterstock_23313783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62" y="1628800"/>
            <a:ext cx="4675186" cy="2784486"/>
          </a:xfrm>
          <a:prstGeom prst="rect">
            <a:avLst/>
          </a:prstGeom>
        </p:spPr>
      </p:pic>
      <p:sp>
        <p:nvSpPr>
          <p:cNvPr id="27" name="TextBox 10"/>
          <p:cNvSpPr txBox="1">
            <a:spLocks noChangeArrowheads="1"/>
          </p:cNvSpPr>
          <p:nvPr/>
        </p:nvSpPr>
        <p:spPr bwMode="auto">
          <a:xfrm>
            <a:off x="3296816" y="1556792"/>
            <a:ext cx="1296144" cy="923320"/>
          </a:xfrm>
          <a:prstGeom prst="rect">
            <a:avLst/>
          </a:prstGeom>
          <a:solidFill>
            <a:schemeClr val="bg1"/>
          </a:solidFill>
          <a:ln w="9525">
            <a:noFill/>
            <a:miter lim="800000"/>
            <a:headEnd/>
            <a:tailEnd/>
          </a:ln>
        </p:spPr>
        <p:txBody>
          <a:bodyPr wrap="square" lIns="91429" tIns="45715" rIns="91429" bIns="45715">
            <a:spAutoFit/>
          </a:bodyPr>
          <a:lstStyle/>
          <a:p>
            <a:endParaRPr lang="es-ES_tradnl" b="1" dirty="0" smtClean="0">
              <a:solidFill>
                <a:schemeClr val="bg1">
                  <a:lumMod val="50000"/>
                </a:schemeClr>
              </a:solidFill>
            </a:endParaRPr>
          </a:p>
          <a:p>
            <a:endParaRPr lang="es-ES_tradnl" b="1" dirty="0">
              <a:solidFill>
                <a:schemeClr val="bg1">
                  <a:lumMod val="50000"/>
                </a:schemeClr>
              </a:solidFill>
            </a:endParaRPr>
          </a:p>
          <a:p>
            <a:endParaRPr lang="es-ES_tradnl"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72480" y="692696"/>
            <a:ext cx="4032250" cy="518524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fontAlgn="auto">
              <a:spcBef>
                <a:spcPts val="0"/>
              </a:spcBef>
              <a:spcAft>
                <a:spcPts val="0"/>
              </a:spcAft>
              <a:defRPr/>
            </a:pPr>
            <a:r>
              <a:rPr lang="es-ES" sz="1050" b="1" dirty="0" smtClean="0">
                <a:solidFill>
                  <a:srgbClr val="C90039"/>
                </a:solidFill>
              </a:rPr>
              <a:t>Contenidos</a:t>
            </a:r>
          </a:p>
          <a:p>
            <a:pPr fontAlgn="auto">
              <a:spcBef>
                <a:spcPts val="0"/>
              </a:spcBef>
              <a:spcAft>
                <a:spcPts val="0"/>
              </a:spcAft>
              <a:defRPr/>
            </a:pPr>
            <a:endParaRPr lang="es-ES" sz="1200" b="1" dirty="0" smtClean="0">
              <a:solidFill>
                <a:srgbClr val="C90039"/>
              </a:solidFill>
            </a:endParaRPr>
          </a:p>
          <a:p>
            <a:pPr fontAlgn="auto">
              <a:spcBef>
                <a:spcPts val="0"/>
              </a:spcBef>
              <a:spcAft>
                <a:spcPts val="0"/>
              </a:spcAft>
              <a:defRPr/>
            </a:pPr>
            <a:r>
              <a:rPr lang="es-ES" sz="1200" dirty="0" smtClean="0">
                <a:solidFill>
                  <a:schemeClr val="tx1"/>
                </a:solidFill>
              </a:rPr>
              <a:t>1. COLABORACIÓN Y CREATIVIDAD</a:t>
            </a:r>
          </a:p>
          <a:p>
            <a:pPr marL="171450" indent="-171450" fontAlgn="auto">
              <a:spcBef>
                <a:spcPts val="0"/>
              </a:spcBef>
              <a:spcAft>
                <a:spcPts val="0"/>
              </a:spcAft>
              <a:buFontTx/>
              <a:buChar char="-"/>
              <a:defRPr/>
            </a:pPr>
            <a:r>
              <a:rPr lang="es-ES" sz="1200" dirty="0" smtClean="0">
                <a:solidFill>
                  <a:schemeClr val="tx1"/>
                </a:solidFill>
              </a:rPr>
              <a:t>La colaboración para potenciar la innovación</a:t>
            </a:r>
          </a:p>
          <a:p>
            <a:pPr marL="171450" indent="-171450" fontAlgn="auto">
              <a:spcBef>
                <a:spcPts val="0"/>
              </a:spcBef>
              <a:spcAft>
                <a:spcPts val="0"/>
              </a:spcAft>
              <a:buFontTx/>
              <a:buChar char="-"/>
              <a:defRPr/>
            </a:pPr>
            <a:r>
              <a:rPr lang="es-ES" sz="1200" dirty="0" smtClean="0">
                <a:solidFill>
                  <a:schemeClr val="tx1"/>
                </a:solidFill>
              </a:rPr>
              <a:t>Introducción </a:t>
            </a:r>
            <a:r>
              <a:rPr lang="es-ES" sz="1200" dirty="0">
                <a:solidFill>
                  <a:schemeClr val="tx1"/>
                </a:solidFill>
              </a:rPr>
              <a:t>a las herramientas </a:t>
            </a:r>
            <a:r>
              <a:rPr lang="es-ES" sz="1200" dirty="0" smtClean="0">
                <a:solidFill>
                  <a:schemeClr val="tx1"/>
                </a:solidFill>
              </a:rPr>
              <a:t>colaborativas</a:t>
            </a:r>
          </a:p>
          <a:p>
            <a:pPr marL="171450" indent="-171450" fontAlgn="auto">
              <a:spcBef>
                <a:spcPts val="0"/>
              </a:spcBef>
              <a:spcAft>
                <a:spcPts val="0"/>
              </a:spcAft>
              <a:buFontTx/>
              <a:buChar char="-"/>
              <a:defRPr/>
            </a:pPr>
            <a:r>
              <a:rPr lang="es-ES_tradnl" sz="1200" dirty="0" smtClean="0">
                <a:solidFill>
                  <a:schemeClr val="tx1"/>
                </a:solidFill>
              </a:rPr>
              <a:t>Herramientas </a:t>
            </a:r>
            <a:r>
              <a:rPr lang="es-ES_tradnl" sz="1200" dirty="0">
                <a:solidFill>
                  <a:schemeClr val="tx1"/>
                </a:solidFill>
              </a:rPr>
              <a:t>colaborativas para innovar:, </a:t>
            </a:r>
            <a:r>
              <a:rPr lang="es-ES_tradnl" sz="1200" dirty="0" err="1" smtClean="0">
                <a:solidFill>
                  <a:schemeClr val="tx1"/>
                </a:solidFill>
              </a:rPr>
              <a:t>Canvanizer</a:t>
            </a:r>
            <a:endParaRPr lang="es-ES_tradnl" sz="1200" dirty="0">
              <a:solidFill>
                <a:schemeClr val="tx1"/>
              </a:solidFill>
            </a:endParaRPr>
          </a:p>
          <a:p>
            <a:pPr marL="171450" indent="-171450" fontAlgn="auto">
              <a:spcBef>
                <a:spcPts val="0"/>
              </a:spcBef>
              <a:spcAft>
                <a:spcPts val="0"/>
              </a:spcAft>
              <a:buFontTx/>
              <a:buChar char="-"/>
              <a:defRPr/>
            </a:pPr>
            <a:r>
              <a:rPr lang="es-ES_tradnl" sz="1200" dirty="0" smtClean="0">
                <a:solidFill>
                  <a:schemeClr val="tx1"/>
                </a:solidFill>
              </a:rPr>
              <a:t>Herramientas </a:t>
            </a:r>
            <a:r>
              <a:rPr lang="es-ES_tradnl" sz="1200" dirty="0">
                <a:solidFill>
                  <a:schemeClr val="tx1"/>
                </a:solidFill>
              </a:rPr>
              <a:t>de creatividad: </a:t>
            </a:r>
            <a:r>
              <a:rPr lang="es-ES_tradnl" sz="1200" dirty="0" err="1" smtClean="0">
                <a:solidFill>
                  <a:schemeClr val="tx1"/>
                </a:solidFill>
              </a:rPr>
              <a:t>Xmind</a:t>
            </a:r>
            <a:r>
              <a:rPr lang="es-ES_tradnl" sz="1200" dirty="0" smtClean="0">
                <a:solidFill>
                  <a:schemeClr val="tx1"/>
                </a:solidFill>
              </a:rPr>
              <a:t> </a:t>
            </a:r>
            <a:r>
              <a:rPr lang="es-ES_tradnl" sz="1200" dirty="0">
                <a:solidFill>
                  <a:schemeClr val="tx1"/>
                </a:solidFill>
              </a:rPr>
              <a:t>, Post-</a:t>
            </a:r>
            <a:r>
              <a:rPr lang="es-ES_tradnl" sz="1200" dirty="0" err="1">
                <a:solidFill>
                  <a:schemeClr val="tx1"/>
                </a:solidFill>
              </a:rPr>
              <a:t>It</a:t>
            </a:r>
            <a:r>
              <a:rPr lang="es-ES_tradnl" sz="1200" dirty="0">
                <a:solidFill>
                  <a:schemeClr val="tx1"/>
                </a:solidFill>
              </a:rPr>
              <a:t> </a:t>
            </a:r>
            <a:r>
              <a:rPr lang="es-ES_tradnl" sz="1200" dirty="0" smtClean="0">
                <a:solidFill>
                  <a:schemeClr val="tx1"/>
                </a:solidFill>
              </a:rPr>
              <a:t>App</a:t>
            </a:r>
            <a:endParaRPr lang="es-ES" sz="1200" dirty="0">
              <a:solidFill>
                <a:schemeClr val="tx1"/>
              </a:solidFill>
            </a:endParaRPr>
          </a:p>
          <a:p>
            <a:pPr marL="171450" indent="-171450" fontAlgn="auto">
              <a:spcBef>
                <a:spcPts val="0"/>
              </a:spcBef>
              <a:spcAft>
                <a:spcPts val="0"/>
              </a:spcAft>
              <a:buFontTx/>
              <a:buChar char="-"/>
              <a:defRPr/>
            </a:pPr>
            <a:r>
              <a:rPr lang="es-ES_tradnl" sz="1200" dirty="0" smtClean="0">
                <a:solidFill>
                  <a:schemeClr val="tx1"/>
                </a:solidFill>
              </a:rPr>
              <a:t>Herramientas </a:t>
            </a:r>
            <a:r>
              <a:rPr lang="es-ES_tradnl" sz="1200" dirty="0">
                <a:solidFill>
                  <a:schemeClr val="tx1"/>
                </a:solidFill>
              </a:rPr>
              <a:t>para encuestas presenciales: </a:t>
            </a:r>
            <a:r>
              <a:rPr lang="es-ES_tradnl" sz="1200" dirty="0" err="1">
                <a:solidFill>
                  <a:schemeClr val="tx1"/>
                </a:solidFill>
              </a:rPr>
              <a:t>Kahoot</a:t>
            </a:r>
            <a:r>
              <a:rPr lang="es-ES_tradnl" sz="1200" dirty="0">
                <a:solidFill>
                  <a:schemeClr val="tx1"/>
                </a:solidFill>
              </a:rPr>
              <a:t>.</a:t>
            </a:r>
            <a:endParaRPr lang="es-ES" sz="1200" dirty="0">
              <a:solidFill>
                <a:schemeClr val="tx1"/>
              </a:solidFill>
            </a:endParaRPr>
          </a:p>
          <a:p>
            <a:endParaRPr lang="es-ES_tradnl" sz="1200" dirty="0" smtClean="0">
              <a:solidFill>
                <a:schemeClr val="tx1"/>
              </a:solidFill>
            </a:endParaRPr>
          </a:p>
          <a:p>
            <a:r>
              <a:rPr lang="es-ES" sz="1200" dirty="0" smtClean="0">
                <a:solidFill>
                  <a:schemeClr val="tx1"/>
                </a:solidFill>
              </a:rPr>
              <a:t>2. COMUNICACIÓN</a:t>
            </a:r>
            <a:endParaRPr lang="es-ES" sz="1200" dirty="0">
              <a:solidFill>
                <a:schemeClr val="tx1"/>
              </a:solidFill>
            </a:endParaRPr>
          </a:p>
          <a:p>
            <a:r>
              <a:rPr lang="es-ES_tradnl" sz="1200" dirty="0" smtClean="0">
                <a:solidFill>
                  <a:schemeClr val="tx1"/>
                </a:solidFill>
              </a:rPr>
              <a:t>-    Herramientas </a:t>
            </a:r>
            <a:r>
              <a:rPr lang="es-ES_tradnl" sz="1200" dirty="0">
                <a:solidFill>
                  <a:schemeClr val="tx1"/>
                </a:solidFill>
              </a:rPr>
              <a:t>para encuestas </a:t>
            </a:r>
            <a:r>
              <a:rPr lang="es-ES_tradnl" sz="1200" dirty="0" err="1">
                <a:solidFill>
                  <a:schemeClr val="tx1"/>
                </a:solidFill>
              </a:rPr>
              <a:t>on</a:t>
            </a:r>
            <a:r>
              <a:rPr lang="es-ES_tradnl" sz="1200" dirty="0">
                <a:solidFill>
                  <a:schemeClr val="tx1"/>
                </a:solidFill>
              </a:rPr>
              <a:t> line: </a:t>
            </a:r>
            <a:r>
              <a:rPr lang="es-ES_tradnl" sz="1200" dirty="0" err="1">
                <a:solidFill>
                  <a:schemeClr val="tx1"/>
                </a:solidFill>
              </a:rPr>
              <a:t>Survey</a:t>
            </a:r>
            <a:r>
              <a:rPr lang="es-ES_tradnl" sz="1200" dirty="0">
                <a:solidFill>
                  <a:schemeClr val="tx1"/>
                </a:solidFill>
              </a:rPr>
              <a:t> </a:t>
            </a:r>
            <a:r>
              <a:rPr lang="es-ES_tradnl" sz="1200" dirty="0" err="1">
                <a:solidFill>
                  <a:schemeClr val="tx1"/>
                </a:solidFill>
              </a:rPr>
              <a:t>Monkey</a:t>
            </a:r>
            <a:r>
              <a:rPr lang="es-ES_tradnl" sz="1200" dirty="0">
                <a:solidFill>
                  <a:schemeClr val="tx1"/>
                </a:solidFill>
              </a:rPr>
              <a:t>, </a:t>
            </a:r>
          </a:p>
          <a:p>
            <a:pPr marL="171450" indent="-171450">
              <a:buFontTx/>
              <a:buChar char="-"/>
            </a:pPr>
            <a:r>
              <a:rPr lang="es-ES_tradnl" sz="1200" dirty="0" smtClean="0">
                <a:solidFill>
                  <a:schemeClr val="tx1"/>
                </a:solidFill>
              </a:rPr>
              <a:t>Herramientas </a:t>
            </a:r>
            <a:r>
              <a:rPr lang="es-ES_tradnl" sz="1200" dirty="0">
                <a:solidFill>
                  <a:schemeClr val="tx1"/>
                </a:solidFill>
              </a:rPr>
              <a:t>de comunicación </a:t>
            </a:r>
            <a:r>
              <a:rPr lang="es-ES_tradnl" sz="1200" dirty="0" err="1">
                <a:solidFill>
                  <a:schemeClr val="tx1"/>
                </a:solidFill>
              </a:rPr>
              <a:t>on</a:t>
            </a:r>
            <a:r>
              <a:rPr lang="es-ES_tradnl" sz="1200" dirty="0">
                <a:solidFill>
                  <a:schemeClr val="tx1"/>
                </a:solidFill>
              </a:rPr>
              <a:t> line. </a:t>
            </a:r>
            <a:r>
              <a:rPr lang="es-ES_tradnl" sz="1200" dirty="0" err="1">
                <a:solidFill>
                  <a:schemeClr val="tx1"/>
                </a:solidFill>
              </a:rPr>
              <a:t>Hangouts</a:t>
            </a:r>
            <a:r>
              <a:rPr lang="es-ES_tradnl" sz="1200" dirty="0" smtClean="0">
                <a:solidFill>
                  <a:schemeClr val="tx1"/>
                </a:solidFill>
              </a:rPr>
              <a:t>,  </a:t>
            </a:r>
            <a:r>
              <a:rPr lang="es-ES_tradnl" sz="1200" dirty="0" err="1" smtClean="0">
                <a:solidFill>
                  <a:schemeClr val="tx1"/>
                </a:solidFill>
              </a:rPr>
              <a:t>Skype</a:t>
            </a:r>
            <a:endParaRPr lang="es-ES_tradnl" sz="1200" dirty="0" smtClean="0">
              <a:solidFill>
                <a:schemeClr val="tx1"/>
              </a:solidFill>
            </a:endParaRPr>
          </a:p>
          <a:p>
            <a:pPr marL="171450" indent="-171450">
              <a:buFontTx/>
              <a:buChar char="-"/>
            </a:pPr>
            <a:r>
              <a:rPr lang="es-ES_tradnl" sz="1200" dirty="0">
                <a:solidFill>
                  <a:schemeClr val="tx1"/>
                </a:solidFill>
              </a:rPr>
              <a:t>Herramientas para reuniones:  Google Calendar, </a:t>
            </a:r>
            <a:r>
              <a:rPr lang="es-ES_tradnl" sz="1200" dirty="0" err="1" smtClean="0">
                <a:solidFill>
                  <a:schemeClr val="tx1"/>
                </a:solidFill>
              </a:rPr>
              <a:t>Doodle</a:t>
            </a:r>
            <a:endParaRPr lang="es-ES_tradnl" sz="1200" dirty="0" smtClean="0">
              <a:solidFill>
                <a:schemeClr val="tx1"/>
              </a:solidFill>
            </a:endParaRPr>
          </a:p>
          <a:p>
            <a:pPr marL="171450" indent="-171450">
              <a:buFontTx/>
              <a:buChar char="-"/>
            </a:pPr>
            <a:r>
              <a:rPr lang="es-ES_tradnl" sz="1200" dirty="0">
                <a:solidFill>
                  <a:schemeClr val="tx1"/>
                </a:solidFill>
              </a:rPr>
              <a:t>Herramientas para la gestión de documentos y almacenamiento </a:t>
            </a:r>
            <a:r>
              <a:rPr lang="es-ES_tradnl" sz="1200" dirty="0" err="1">
                <a:solidFill>
                  <a:schemeClr val="tx1"/>
                </a:solidFill>
              </a:rPr>
              <a:t>on</a:t>
            </a:r>
            <a:r>
              <a:rPr lang="es-ES_tradnl" sz="1200" dirty="0">
                <a:solidFill>
                  <a:schemeClr val="tx1"/>
                </a:solidFill>
              </a:rPr>
              <a:t> line: </a:t>
            </a:r>
            <a:r>
              <a:rPr lang="es-ES_tradnl" sz="1200" dirty="0" err="1">
                <a:solidFill>
                  <a:schemeClr val="tx1"/>
                </a:solidFill>
              </a:rPr>
              <a:t>Dropbox</a:t>
            </a:r>
            <a:r>
              <a:rPr lang="es-ES_tradnl" sz="1200" dirty="0">
                <a:solidFill>
                  <a:schemeClr val="tx1"/>
                </a:solidFill>
              </a:rPr>
              <a:t>, Google Drive, </a:t>
            </a:r>
            <a:r>
              <a:rPr lang="es-ES_tradnl" sz="1200" dirty="0" err="1">
                <a:solidFill>
                  <a:schemeClr val="tx1"/>
                </a:solidFill>
              </a:rPr>
              <a:t>Docs</a:t>
            </a:r>
            <a:r>
              <a:rPr lang="es-ES_tradnl" sz="1200" dirty="0">
                <a:solidFill>
                  <a:schemeClr val="tx1"/>
                </a:solidFill>
              </a:rPr>
              <a:t>, </a:t>
            </a:r>
            <a:endParaRPr lang="es-ES_tradnl" sz="1200" dirty="0" smtClean="0">
              <a:solidFill>
                <a:schemeClr val="tx1"/>
              </a:solidFill>
            </a:endParaRPr>
          </a:p>
          <a:p>
            <a:pPr marL="171450" indent="-171450">
              <a:buFontTx/>
              <a:buChar char="-"/>
            </a:pPr>
            <a:r>
              <a:rPr lang="es-ES_tradnl" sz="1200" dirty="0" smtClean="0">
                <a:solidFill>
                  <a:schemeClr val="tx1"/>
                </a:solidFill>
              </a:rPr>
              <a:t>Herramientas </a:t>
            </a:r>
            <a:r>
              <a:rPr lang="es-ES_tradnl" sz="1200" dirty="0">
                <a:solidFill>
                  <a:schemeClr val="tx1"/>
                </a:solidFill>
              </a:rPr>
              <a:t>para video colaborativo: </a:t>
            </a:r>
            <a:r>
              <a:rPr lang="es-ES_tradnl" sz="1200" dirty="0" err="1">
                <a:solidFill>
                  <a:schemeClr val="tx1"/>
                </a:solidFill>
              </a:rPr>
              <a:t>Periscope</a:t>
            </a:r>
            <a:r>
              <a:rPr lang="es-ES_tradnl" sz="1200" dirty="0">
                <a:solidFill>
                  <a:schemeClr val="tx1"/>
                </a:solidFill>
              </a:rPr>
              <a:t>.</a:t>
            </a:r>
            <a:endParaRPr lang="es-ES" sz="1200" dirty="0">
              <a:solidFill>
                <a:schemeClr val="tx1"/>
              </a:solidFill>
            </a:endParaRPr>
          </a:p>
          <a:p>
            <a:endParaRPr lang="es-ES" sz="1200" dirty="0">
              <a:solidFill>
                <a:schemeClr val="tx1"/>
              </a:solidFill>
            </a:endParaRPr>
          </a:p>
          <a:p>
            <a:r>
              <a:rPr lang="es-ES_tradnl" sz="1200" dirty="0" smtClean="0">
                <a:solidFill>
                  <a:schemeClr val="tx1"/>
                </a:solidFill>
              </a:rPr>
              <a:t>3.  TRABAJO EN EQUIPO</a:t>
            </a:r>
          </a:p>
          <a:p>
            <a:r>
              <a:rPr lang="es-ES_tradnl" sz="1200" dirty="0" smtClean="0">
                <a:solidFill>
                  <a:schemeClr val="tx1"/>
                </a:solidFill>
              </a:rPr>
              <a:t>-    Herramientas </a:t>
            </a:r>
            <a:r>
              <a:rPr lang="es-ES_tradnl" sz="1200" dirty="0">
                <a:solidFill>
                  <a:schemeClr val="tx1"/>
                </a:solidFill>
              </a:rPr>
              <a:t>para toma colectiva de decisiones: </a:t>
            </a:r>
            <a:r>
              <a:rPr lang="es-ES_tradnl" sz="1200" dirty="0" err="1">
                <a:solidFill>
                  <a:schemeClr val="tx1"/>
                </a:solidFill>
              </a:rPr>
              <a:t>Lommio</a:t>
            </a:r>
            <a:endParaRPr lang="es-ES" sz="1200" dirty="0">
              <a:solidFill>
                <a:schemeClr val="tx1"/>
              </a:solidFill>
            </a:endParaRPr>
          </a:p>
          <a:p>
            <a:pPr marL="171450" indent="-171450">
              <a:buFontTx/>
              <a:buChar char="-"/>
            </a:pPr>
            <a:r>
              <a:rPr lang="es-ES_tradnl" sz="1200" dirty="0" smtClean="0">
                <a:solidFill>
                  <a:schemeClr val="tx1"/>
                </a:solidFill>
              </a:rPr>
              <a:t>Herramientas </a:t>
            </a:r>
            <a:r>
              <a:rPr lang="es-ES_tradnl" sz="1200" dirty="0">
                <a:solidFill>
                  <a:schemeClr val="tx1"/>
                </a:solidFill>
              </a:rPr>
              <a:t>para gestionar tareas : </a:t>
            </a:r>
            <a:r>
              <a:rPr lang="es-ES_tradnl" sz="1200" dirty="0" err="1" smtClean="0">
                <a:solidFill>
                  <a:schemeClr val="tx1"/>
                </a:solidFill>
              </a:rPr>
              <a:t>Todoist</a:t>
            </a:r>
            <a:r>
              <a:rPr lang="es-ES_tradnl" sz="1200" dirty="0" smtClean="0">
                <a:solidFill>
                  <a:schemeClr val="tx1"/>
                </a:solidFill>
              </a:rPr>
              <a:t> </a:t>
            </a:r>
            <a:r>
              <a:rPr lang="es-ES_tradnl" sz="1200" dirty="0">
                <a:solidFill>
                  <a:schemeClr val="tx1"/>
                </a:solidFill>
              </a:rPr>
              <a:t>, </a:t>
            </a:r>
            <a:r>
              <a:rPr lang="es-ES_tradnl" sz="1200" dirty="0" err="1" smtClean="0">
                <a:solidFill>
                  <a:schemeClr val="tx1"/>
                </a:solidFill>
              </a:rPr>
              <a:t>Wonderlist</a:t>
            </a:r>
            <a:endParaRPr lang="es-ES" sz="1200" dirty="0" smtClean="0">
              <a:solidFill>
                <a:schemeClr val="tx1"/>
              </a:solidFill>
            </a:endParaRPr>
          </a:p>
          <a:p>
            <a:pPr marL="171450" indent="-171450">
              <a:buFontTx/>
              <a:buChar char="-"/>
            </a:pPr>
            <a:r>
              <a:rPr lang="es-ES_tradnl" sz="1200" dirty="0" smtClean="0">
                <a:solidFill>
                  <a:schemeClr val="tx1"/>
                </a:solidFill>
              </a:rPr>
              <a:t>Herramientas </a:t>
            </a:r>
            <a:r>
              <a:rPr lang="es-ES_tradnl" sz="1200" dirty="0">
                <a:solidFill>
                  <a:schemeClr val="tx1"/>
                </a:solidFill>
              </a:rPr>
              <a:t>para gestionar  proyectos: </a:t>
            </a:r>
            <a:r>
              <a:rPr lang="es-ES_tradnl" sz="1200" dirty="0" err="1">
                <a:solidFill>
                  <a:schemeClr val="tx1"/>
                </a:solidFill>
              </a:rPr>
              <a:t>Trello</a:t>
            </a:r>
            <a:r>
              <a:rPr lang="es-ES_tradnl" sz="1200" dirty="0">
                <a:solidFill>
                  <a:schemeClr val="tx1"/>
                </a:solidFill>
              </a:rPr>
              <a:t>, </a:t>
            </a:r>
            <a:r>
              <a:rPr lang="es-ES_tradnl" sz="1200" dirty="0" err="1" smtClean="0">
                <a:solidFill>
                  <a:schemeClr val="tx1"/>
                </a:solidFill>
              </a:rPr>
              <a:t>Slack</a:t>
            </a:r>
            <a:endParaRPr lang="es-ES" sz="1200" dirty="0">
              <a:solidFill>
                <a:schemeClr val="tx1"/>
              </a:solidFill>
            </a:endParaRPr>
          </a:p>
          <a:p>
            <a:endParaRPr lang="es-ES_tradnl" sz="1200" dirty="0" smtClean="0">
              <a:solidFill>
                <a:schemeClr val="tx1"/>
              </a:solidFill>
            </a:endParaRPr>
          </a:p>
          <a:p>
            <a:r>
              <a:rPr lang="es-ES_tradnl" sz="1200" dirty="0" smtClean="0">
                <a:solidFill>
                  <a:schemeClr val="tx1"/>
                </a:solidFill>
              </a:rPr>
              <a:t>4. CAJA DE HERRAMIENTAS</a:t>
            </a:r>
          </a:p>
          <a:p>
            <a:pPr marL="171450" indent="-171450">
              <a:buFontTx/>
              <a:buChar char="-"/>
            </a:pPr>
            <a:r>
              <a:rPr lang="es-ES_tradnl" sz="1200" dirty="0" smtClean="0">
                <a:solidFill>
                  <a:schemeClr val="tx1"/>
                </a:solidFill>
              </a:rPr>
              <a:t>Herramientas presentaciones </a:t>
            </a:r>
            <a:r>
              <a:rPr lang="es-ES_tradnl" sz="1200" dirty="0" err="1" smtClean="0">
                <a:solidFill>
                  <a:schemeClr val="tx1"/>
                </a:solidFill>
              </a:rPr>
              <a:t>on</a:t>
            </a:r>
            <a:r>
              <a:rPr lang="es-ES_tradnl" sz="1200" dirty="0" smtClean="0">
                <a:solidFill>
                  <a:schemeClr val="tx1"/>
                </a:solidFill>
              </a:rPr>
              <a:t> line:  Adobe Slate, </a:t>
            </a:r>
          </a:p>
          <a:p>
            <a:pPr marL="171450" indent="-171450">
              <a:buFontTx/>
              <a:buChar char="-"/>
            </a:pPr>
            <a:r>
              <a:rPr lang="es-ES_tradnl" sz="1200" dirty="0" smtClean="0">
                <a:solidFill>
                  <a:schemeClr val="tx1"/>
                </a:solidFill>
              </a:rPr>
              <a:t>Herramientas </a:t>
            </a:r>
            <a:r>
              <a:rPr lang="es-ES_tradnl" sz="1200" dirty="0">
                <a:solidFill>
                  <a:schemeClr val="tx1"/>
                </a:solidFill>
              </a:rPr>
              <a:t>de </a:t>
            </a:r>
            <a:r>
              <a:rPr lang="es-ES_tradnl" sz="1200" dirty="0" err="1">
                <a:solidFill>
                  <a:schemeClr val="tx1"/>
                </a:solidFill>
              </a:rPr>
              <a:t>prototipado</a:t>
            </a:r>
            <a:r>
              <a:rPr lang="es-ES_tradnl" sz="1200" dirty="0">
                <a:solidFill>
                  <a:schemeClr val="tx1"/>
                </a:solidFill>
              </a:rPr>
              <a:t> App: Pop, </a:t>
            </a:r>
            <a:r>
              <a:rPr lang="es-ES_tradnl" sz="1200" dirty="0" err="1">
                <a:solidFill>
                  <a:schemeClr val="tx1"/>
                </a:solidFill>
              </a:rPr>
              <a:t>JustinMind</a:t>
            </a:r>
            <a:r>
              <a:rPr lang="es-ES_tradnl" sz="1200" dirty="0">
                <a:solidFill>
                  <a:schemeClr val="tx1"/>
                </a:solidFill>
              </a:rPr>
              <a:t>, </a:t>
            </a:r>
            <a:endParaRPr lang="es-ES_tradnl" sz="1200" dirty="0" smtClean="0">
              <a:solidFill>
                <a:schemeClr val="tx1"/>
              </a:solidFill>
            </a:endParaRPr>
          </a:p>
          <a:p>
            <a:pPr marL="171450" indent="-171450">
              <a:buFontTx/>
              <a:buChar char="-"/>
            </a:pPr>
            <a:r>
              <a:rPr lang="es-ES_tradnl" sz="1200" dirty="0" smtClean="0">
                <a:solidFill>
                  <a:schemeClr val="tx1"/>
                </a:solidFill>
              </a:rPr>
              <a:t>Herramientas para </a:t>
            </a:r>
            <a:r>
              <a:rPr lang="es-ES_tradnl" sz="1200" dirty="0">
                <a:solidFill>
                  <a:schemeClr val="tx1"/>
                </a:solidFill>
              </a:rPr>
              <a:t>infografías y gráficas: </a:t>
            </a:r>
            <a:r>
              <a:rPr lang="es-ES_tradnl" sz="1200" dirty="0" err="1" smtClean="0">
                <a:solidFill>
                  <a:schemeClr val="tx1"/>
                </a:solidFill>
              </a:rPr>
              <a:t>Visualy</a:t>
            </a:r>
            <a:r>
              <a:rPr lang="es-ES_tradnl" sz="1200" dirty="0">
                <a:solidFill>
                  <a:schemeClr val="tx1"/>
                </a:solidFill>
              </a:rPr>
              <a:t>.</a:t>
            </a:r>
            <a:endParaRPr lang="en-US" sz="1200" dirty="0" smtClean="0"/>
          </a:p>
          <a:p>
            <a:pPr marL="171450" indent="-171450">
              <a:buFontTx/>
              <a:buChar char="-"/>
            </a:pPr>
            <a:r>
              <a:rPr lang="en-US" sz="1200" dirty="0" err="1" smtClean="0">
                <a:solidFill>
                  <a:schemeClr val="tx1"/>
                </a:solidFill>
              </a:rPr>
              <a:t>Herramientas</a:t>
            </a:r>
            <a:r>
              <a:rPr lang="en-US" sz="1200" dirty="0" smtClean="0">
                <a:solidFill>
                  <a:schemeClr val="tx1"/>
                </a:solidFill>
              </a:rPr>
              <a:t> </a:t>
            </a:r>
            <a:r>
              <a:rPr lang="en-US" sz="1200" dirty="0" err="1" smtClean="0">
                <a:solidFill>
                  <a:schemeClr val="tx1"/>
                </a:solidFill>
              </a:rPr>
              <a:t>para</a:t>
            </a:r>
            <a:r>
              <a:rPr lang="en-US" sz="1200" dirty="0" smtClean="0">
                <a:solidFill>
                  <a:schemeClr val="tx1"/>
                </a:solidFill>
              </a:rPr>
              <a:t> </a:t>
            </a:r>
            <a:r>
              <a:rPr lang="en-US" sz="1200" dirty="0" err="1" smtClean="0">
                <a:solidFill>
                  <a:schemeClr val="tx1"/>
                </a:solidFill>
              </a:rPr>
              <a:t>compartir</a:t>
            </a:r>
            <a:r>
              <a:rPr lang="en-US" sz="1200" dirty="0" smtClean="0">
                <a:solidFill>
                  <a:schemeClr val="tx1"/>
                </a:solidFill>
              </a:rPr>
              <a:t> </a:t>
            </a:r>
            <a:r>
              <a:rPr lang="en-US" sz="1200" dirty="0" err="1" smtClean="0">
                <a:solidFill>
                  <a:schemeClr val="tx1"/>
                </a:solidFill>
              </a:rPr>
              <a:t>conocimeinto</a:t>
            </a:r>
            <a:r>
              <a:rPr lang="en-US" sz="1200" dirty="0" smtClean="0">
                <a:solidFill>
                  <a:schemeClr val="tx1"/>
                </a:solidFill>
              </a:rPr>
              <a:t>: </a:t>
            </a:r>
            <a:r>
              <a:rPr lang="en-US" sz="1200" dirty="0" err="1" smtClean="0">
                <a:solidFill>
                  <a:schemeClr val="tx1"/>
                </a:solidFill>
              </a:rPr>
              <a:t>SlideShare</a:t>
            </a:r>
            <a:r>
              <a:rPr lang="en-US" sz="1200" dirty="0">
                <a:solidFill>
                  <a:schemeClr val="tx1"/>
                </a:solidFill>
              </a:rPr>
              <a:t>.</a:t>
            </a:r>
            <a:endParaRPr lang="en-US" sz="1200" dirty="0" smtClean="0">
              <a:solidFill>
                <a:schemeClr val="tx1"/>
              </a:solidFill>
            </a:endParaRPr>
          </a:p>
          <a:p>
            <a:endParaRPr lang="es-ES_tradnl" sz="1000" dirty="0">
              <a:solidFill>
                <a:schemeClr val="tx1"/>
              </a:solidFill>
            </a:endParaRPr>
          </a:p>
          <a:p>
            <a:pPr marL="171450" indent="-171450">
              <a:buFontTx/>
              <a:buChar char="-"/>
            </a:pPr>
            <a:endParaRPr lang="es-ES" sz="1000" dirty="0">
              <a:solidFill>
                <a:schemeClr val="tx1"/>
              </a:solidFill>
            </a:endParaRPr>
          </a:p>
          <a:p>
            <a:endParaRPr lang="es-ES" sz="1000" dirty="0">
              <a:solidFill>
                <a:schemeClr val="tx1"/>
              </a:solidFill>
            </a:endParaRPr>
          </a:p>
          <a:p>
            <a:endParaRPr lang="es-ES_tradnl" sz="1000" dirty="0">
              <a:solidFill>
                <a:schemeClr val="tx1"/>
              </a:solidFill>
            </a:endParaRPr>
          </a:p>
          <a:p>
            <a:endParaRPr lang="es-ES_tradnl" sz="1000" dirty="0" smtClean="0">
              <a:solidFill>
                <a:schemeClr val="tx1"/>
              </a:solidFill>
            </a:endParaRPr>
          </a:p>
          <a:p>
            <a:endParaRPr lang="es-ES_tradnl" sz="1000" dirty="0">
              <a:solidFill>
                <a:schemeClr val="tx1"/>
              </a:solidFill>
            </a:endParaRPr>
          </a:p>
          <a:p>
            <a:endParaRPr lang="es-ES_tradnl" sz="1000" dirty="0" smtClean="0">
              <a:solidFill>
                <a:schemeClr val="tx1"/>
              </a:solidFill>
            </a:endParaRPr>
          </a:p>
          <a:p>
            <a:endParaRPr lang="es-ES" sz="1000" dirty="0">
              <a:solidFill>
                <a:schemeClr val="tx1"/>
              </a:solidFill>
            </a:endParaRPr>
          </a:p>
          <a:p>
            <a:r>
              <a:rPr lang="es-ES_tradnl" sz="1000" dirty="0">
                <a:solidFill>
                  <a:schemeClr val="tx1"/>
                </a:solidFill>
              </a:rPr>
              <a:t> </a:t>
            </a:r>
            <a:endParaRPr lang="es-ES" sz="1000" dirty="0">
              <a:solidFill>
                <a:schemeClr val="tx1"/>
              </a:solidFill>
            </a:endParaRPr>
          </a:p>
          <a:p>
            <a:pPr fontAlgn="auto">
              <a:spcBef>
                <a:spcPts val="0"/>
              </a:spcBef>
              <a:spcAft>
                <a:spcPts val="0"/>
              </a:spcAft>
              <a:defRPr/>
            </a:pPr>
            <a:endParaRPr lang="es-ES" sz="1000" b="1" dirty="0">
              <a:solidFill>
                <a:schemeClr val="tx1"/>
              </a:solidFill>
            </a:endParaRPr>
          </a:p>
          <a:p>
            <a:pPr fontAlgn="auto">
              <a:spcBef>
                <a:spcPts val="0"/>
              </a:spcBef>
              <a:spcAft>
                <a:spcPts val="0"/>
              </a:spcAft>
              <a:defRPr/>
            </a:pPr>
            <a:r>
              <a:rPr lang="es-ES" sz="1000" b="1" dirty="0">
                <a:solidFill>
                  <a:schemeClr val="tx1"/>
                </a:solidFill>
              </a:rPr>
              <a:t> </a:t>
            </a:r>
          </a:p>
          <a:p>
            <a:pPr fontAlgn="auto">
              <a:spcBef>
                <a:spcPts val="0"/>
              </a:spcBef>
              <a:spcAft>
                <a:spcPts val="0"/>
              </a:spcAft>
              <a:defRPr/>
            </a:pPr>
            <a:r>
              <a:rPr lang="es-ES" sz="1000" b="1" dirty="0">
                <a:solidFill>
                  <a:srgbClr val="C90039"/>
                </a:solidFill>
              </a:rPr>
              <a:t> </a:t>
            </a: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800" i="1" dirty="0">
              <a:solidFill>
                <a:schemeClr val="tx1"/>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fontAlgn="auto">
              <a:spcBef>
                <a:spcPts val="0"/>
              </a:spcBef>
              <a:spcAft>
                <a:spcPts val="0"/>
              </a:spcAft>
              <a:defRPr/>
            </a:pPr>
            <a:endParaRPr lang="es-ES" sz="1000" b="1" dirty="0">
              <a:solidFill>
                <a:srgbClr val="C90039"/>
              </a:solidFill>
            </a:endParaRPr>
          </a:p>
          <a:p>
            <a:pPr fontAlgn="auto">
              <a:spcBef>
                <a:spcPts val="0"/>
              </a:spcBef>
              <a:spcAft>
                <a:spcPts val="0"/>
              </a:spcAft>
              <a:defRPr/>
            </a:pPr>
            <a:endParaRPr lang="es-ES" sz="1000" b="1" dirty="0" smtClean="0">
              <a:solidFill>
                <a:srgbClr val="C90039"/>
              </a:solidFill>
            </a:endParaRPr>
          </a:p>
          <a:p>
            <a:pPr marL="180975" fontAlgn="auto">
              <a:spcBef>
                <a:spcPts val="0"/>
              </a:spcBef>
              <a:spcAft>
                <a:spcPts val="0"/>
              </a:spcAft>
              <a:defRPr/>
            </a:pPr>
            <a:endParaRPr lang="es-ES_tradnl" sz="1000" dirty="0">
              <a:solidFill>
                <a:schemeClr val="tx1"/>
              </a:solidFill>
            </a:endParaRPr>
          </a:p>
          <a:p>
            <a:pPr marL="180975" fontAlgn="auto">
              <a:spcBef>
                <a:spcPts val="0"/>
              </a:spcBef>
              <a:spcAft>
                <a:spcPts val="0"/>
              </a:spcAft>
              <a:defRPr/>
            </a:pPr>
            <a:endParaRPr lang="es-ES_tradnl" sz="1000" dirty="0">
              <a:solidFill>
                <a:schemeClr val="tx1"/>
              </a:solidFill>
            </a:endParaRPr>
          </a:p>
          <a:p>
            <a:pPr marL="180975" fontAlgn="auto">
              <a:spcBef>
                <a:spcPts val="0"/>
              </a:spcBef>
              <a:spcAft>
                <a:spcPts val="0"/>
              </a:spcAft>
              <a:defRPr/>
            </a:pPr>
            <a:endParaRPr lang="es-ES_tradnl" sz="1000" dirty="0">
              <a:solidFill>
                <a:schemeClr val="tx1"/>
              </a:solidFill>
            </a:endParaRPr>
          </a:p>
          <a:p>
            <a:pPr marL="180975" fontAlgn="auto">
              <a:spcBef>
                <a:spcPts val="0"/>
              </a:spcBef>
              <a:spcAft>
                <a:spcPts val="0"/>
              </a:spcAft>
              <a:defRPr/>
            </a:pPr>
            <a:endParaRPr lang="es-ES" sz="1000" dirty="0">
              <a:solidFill>
                <a:schemeClr val="tx1"/>
              </a:solidFill>
            </a:endParaRPr>
          </a:p>
        </p:txBody>
      </p:sp>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3"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pic>
        <p:nvPicPr>
          <p:cNvPr id="14" name="Imagen 13" descr="logo_espana_empren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5"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16"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pic>
        <p:nvPicPr>
          <p:cNvPr id="18" name="Imagen 17" descr="logo-vector-camara-de-comercio-de-espan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9" name="11 Imagen" descr="010 Camara de Badajoz - CMYK-150.jpg"/>
          <p:cNvPicPr>
            <a:picLocks noChangeAspect="1"/>
          </p:cNvPicPr>
          <p:nvPr/>
        </p:nvPicPr>
        <p:blipFill>
          <a:blip r:embed="rId5"/>
          <a:stretch>
            <a:fillRect/>
          </a:stretch>
        </p:blipFill>
        <p:spPr>
          <a:xfrm>
            <a:off x="6969224" y="6237312"/>
            <a:ext cx="1440160" cy="456731"/>
          </a:xfrm>
          <a:prstGeom prst="rect">
            <a:avLst/>
          </a:prstGeom>
        </p:spPr>
      </p:pic>
      <p:pic>
        <p:nvPicPr>
          <p:cNvPr id="20" name="Imagen 19" descr="FSE_horizontal_izda_color_(PANTON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sp>
        <p:nvSpPr>
          <p:cNvPr id="3" name="Rectángulo 2"/>
          <p:cNvSpPr/>
          <p:nvPr/>
        </p:nvSpPr>
        <p:spPr>
          <a:xfrm>
            <a:off x="4608512" y="4509120"/>
            <a:ext cx="4953000" cy="830997"/>
          </a:xfrm>
          <a:prstGeom prst="rect">
            <a:avLst/>
          </a:prstGeom>
        </p:spPr>
        <p:txBody>
          <a:bodyPr>
            <a:spAutoFit/>
          </a:bodyPr>
          <a:lstStyle/>
          <a:p>
            <a:r>
              <a:rPr lang="es-ES_tradnl" sz="1600" b="1" dirty="0">
                <a:solidFill>
                  <a:srgbClr val="800000"/>
                </a:solidFill>
              </a:rPr>
              <a:t>Docente: </a:t>
            </a:r>
            <a:r>
              <a:rPr lang="es-ES_tradnl" sz="1600" dirty="0"/>
              <a:t>Ángel Álvarez Taladriz. Director de </a:t>
            </a:r>
            <a:r>
              <a:rPr lang="es-ES_tradnl" sz="1600" dirty="0" err="1"/>
              <a:t>Brain</a:t>
            </a:r>
            <a:r>
              <a:rPr lang="es-ES_tradnl" sz="1600" dirty="0"/>
              <a:t> </a:t>
            </a:r>
            <a:r>
              <a:rPr lang="es-ES_tradnl" sz="1600" dirty="0" err="1"/>
              <a:t>Connectors</a:t>
            </a:r>
            <a:r>
              <a:rPr lang="es-ES_tradnl" sz="1600" dirty="0"/>
              <a:t>. Consultor y formador experto en innovación </a:t>
            </a:r>
            <a:endParaRPr lang="es-ES" sz="1600" dirty="0"/>
          </a:p>
        </p:txBody>
      </p:sp>
    </p:spTree>
    <p:extLst>
      <p:ext uri="{BB962C8B-B14F-4D97-AF65-F5344CB8AC3E}">
        <p14:creationId xmlns:p14="http://schemas.microsoft.com/office/powerpoint/2010/main" val="62697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08984" y="1340768"/>
            <a:ext cx="4896544" cy="4847481"/>
          </a:xfrm>
          <a:prstGeom prst="rect">
            <a:avLst/>
          </a:prstGeom>
          <a:solidFill>
            <a:srgbClr val="800000"/>
          </a:solidFill>
        </p:spPr>
        <p:txBody>
          <a:bodyPr wrap="square" rtlCol="0">
            <a:spAutoFit/>
          </a:bodyPr>
          <a:lstStyle/>
          <a:p>
            <a:endParaRPr lang="es-ES" sz="1200" dirty="0">
              <a:solidFill>
                <a:schemeClr val="bg1"/>
              </a:solidFill>
            </a:endParaRPr>
          </a:p>
          <a:p>
            <a:r>
              <a:rPr lang="es-ES" sz="1100" b="1" dirty="0" smtClean="0">
                <a:solidFill>
                  <a:schemeClr val="bg1"/>
                </a:solidFill>
              </a:rPr>
              <a:t>Lugar: </a:t>
            </a:r>
            <a:r>
              <a:rPr lang="es-ES" sz="1100" dirty="0">
                <a:solidFill>
                  <a:schemeClr val="bg1"/>
                </a:solidFill>
              </a:rPr>
              <a:t>Avenida de Europa  8, Badajoz</a:t>
            </a:r>
          </a:p>
          <a:p>
            <a:endParaRPr lang="es-ES" sz="1100" dirty="0" smtClean="0">
              <a:solidFill>
                <a:schemeClr val="bg1"/>
              </a:solidFill>
            </a:endParaRPr>
          </a:p>
          <a:p>
            <a:r>
              <a:rPr lang="es-ES" sz="1100" b="1" dirty="0" smtClean="0">
                <a:solidFill>
                  <a:schemeClr val="bg1"/>
                </a:solidFill>
              </a:rPr>
              <a:t>Hora: </a:t>
            </a:r>
            <a:r>
              <a:rPr lang="es-ES" sz="1100" dirty="0" smtClean="0">
                <a:solidFill>
                  <a:schemeClr val="bg1"/>
                </a:solidFill>
              </a:rPr>
              <a:t>09:</a:t>
            </a:r>
            <a:r>
              <a:rPr lang="es-ES" sz="1100" dirty="0">
                <a:solidFill>
                  <a:schemeClr val="bg1"/>
                </a:solidFill>
              </a:rPr>
              <a:t>00 a </a:t>
            </a:r>
            <a:r>
              <a:rPr lang="es-ES" sz="1100" dirty="0" smtClean="0">
                <a:solidFill>
                  <a:schemeClr val="bg1"/>
                </a:solidFill>
              </a:rPr>
              <a:t>14:</a:t>
            </a:r>
            <a:r>
              <a:rPr lang="es-ES" sz="1100" dirty="0">
                <a:solidFill>
                  <a:schemeClr val="bg1"/>
                </a:solidFill>
              </a:rPr>
              <a:t>00. </a:t>
            </a:r>
          </a:p>
          <a:p>
            <a:endParaRPr lang="es-ES" sz="1100" dirty="0" smtClean="0">
              <a:solidFill>
                <a:schemeClr val="bg1"/>
              </a:solidFill>
            </a:endParaRPr>
          </a:p>
          <a:p>
            <a:r>
              <a:rPr lang="es-ES" sz="1100" b="1" dirty="0" smtClean="0">
                <a:solidFill>
                  <a:schemeClr val="bg1"/>
                </a:solidFill>
              </a:rPr>
              <a:t>Objetivos:</a:t>
            </a:r>
          </a:p>
          <a:p>
            <a:r>
              <a:rPr lang="es-ES_tradnl" sz="1100" dirty="0" smtClean="0">
                <a:solidFill>
                  <a:schemeClr val="bg1"/>
                </a:solidFill>
              </a:rPr>
              <a:t>Economía </a:t>
            </a:r>
            <a:r>
              <a:rPr lang="es-ES_tradnl" sz="1100" dirty="0">
                <a:solidFill>
                  <a:schemeClr val="bg1"/>
                </a:solidFill>
              </a:rPr>
              <a:t>Colaborativa, </a:t>
            </a:r>
            <a:r>
              <a:rPr lang="es-ES_tradnl" sz="1100" dirty="0" smtClean="0">
                <a:solidFill>
                  <a:schemeClr val="bg1"/>
                </a:solidFill>
              </a:rPr>
              <a:t>Economía  </a:t>
            </a:r>
            <a:r>
              <a:rPr lang="es-ES_tradnl" sz="1100" dirty="0">
                <a:solidFill>
                  <a:schemeClr val="bg1"/>
                </a:solidFill>
              </a:rPr>
              <a:t>Circular, Economía verde, Economía creativa, son solo algunos de los nombres con los que se han bautizado una serie de movimientos que empiezan a surgir gracias a la irrupción de las nuevas tecnologías y un nuevo enfoque que nos exige, cada  vez más, estar preparados para dar respuesta a los desafíos y oportunidades  sociales y medioambientales del contexto presente y futuro.</a:t>
            </a:r>
            <a:endParaRPr lang="es-ES" sz="1100" dirty="0">
              <a:solidFill>
                <a:schemeClr val="bg1"/>
              </a:solidFill>
            </a:endParaRPr>
          </a:p>
          <a:p>
            <a:r>
              <a:rPr lang="es-ES_tradnl" sz="1100" dirty="0">
                <a:solidFill>
                  <a:schemeClr val="bg1"/>
                </a:solidFill>
              </a:rPr>
              <a:t> </a:t>
            </a:r>
            <a:endParaRPr lang="es-ES" sz="1100" dirty="0">
              <a:solidFill>
                <a:schemeClr val="bg1"/>
              </a:solidFill>
            </a:endParaRPr>
          </a:p>
          <a:p>
            <a:r>
              <a:rPr lang="es-ES_tradnl" sz="1100" dirty="0">
                <a:solidFill>
                  <a:schemeClr val="bg1"/>
                </a:solidFill>
              </a:rPr>
              <a:t>Estos fenómenos están suponiendo un  escenario inédito lleno de oportunidades de </a:t>
            </a:r>
            <a:r>
              <a:rPr lang="es-ES_tradnl" sz="1100" dirty="0" smtClean="0">
                <a:solidFill>
                  <a:schemeClr val="bg1"/>
                </a:solidFill>
              </a:rPr>
              <a:t>negocio, para emprendedores y empresas, </a:t>
            </a:r>
            <a:r>
              <a:rPr lang="es-ES_tradnl" sz="1100" dirty="0">
                <a:solidFill>
                  <a:schemeClr val="bg1"/>
                </a:solidFill>
              </a:rPr>
              <a:t>pero también lleno de retos  para los modelos de negocio tradicionales. La sociedad y la economía  están cambiando ¿Cómo pueden los emprendedores y empresarios sumarse y/o propiciar este cambio?. A través de esta sesión veremos algunas claves a tener en cuenta y abriremos un espacio para la reflexión conjunta.</a:t>
            </a:r>
            <a:endParaRPr lang="es-ES" sz="1100" dirty="0">
              <a:solidFill>
                <a:schemeClr val="bg1"/>
              </a:solidFill>
            </a:endParaRPr>
          </a:p>
          <a:p>
            <a:endParaRPr lang="es-ES" sz="1100" dirty="0" smtClean="0">
              <a:solidFill>
                <a:schemeClr val="bg1"/>
              </a:solidFill>
            </a:endParaRPr>
          </a:p>
          <a:p>
            <a:r>
              <a:rPr lang="es-ES" sz="1100" dirty="0" smtClean="0">
                <a:solidFill>
                  <a:schemeClr val="bg1"/>
                </a:solidFill>
              </a:rPr>
              <a:t>Coste: Gratuito</a:t>
            </a:r>
          </a:p>
          <a:p>
            <a:endParaRPr lang="es-ES" sz="1100" dirty="0" smtClean="0">
              <a:solidFill>
                <a:schemeClr val="bg1"/>
              </a:solidFill>
            </a:endParaRPr>
          </a:p>
          <a:p>
            <a:r>
              <a:rPr lang="es-ES" sz="1100" b="1" dirty="0" smtClean="0">
                <a:solidFill>
                  <a:schemeClr val="bg1"/>
                </a:solidFill>
              </a:rPr>
              <a:t>Más Información:</a:t>
            </a:r>
          </a:p>
          <a:p>
            <a:r>
              <a:rPr lang="es-ES" sz="1100" dirty="0">
                <a:solidFill>
                  <a:schemeClr val="bg1"/>
                </a:solidFill>
              </a:rPr>
              <a:t>Telf. :924 234 </a:t>
            </a:r>
            <a:r>
              <a:rPr lang="es-ES" sz="1100" dirty="0" smtClean="0">
                <a:solidFill>
                  <a:schemeClr val="bg1"/>
                </a:solidFill>
              </a:rPr>
              <a:t>600</a:t>
            </a:r>
            <a:endParaRPr lang="es-ES" sz="1100" b="1" dirty="0" smtClean="0">
              <a:solidFill>
                <a:schemeClr val="bg1"/>
              </a:solidFill>
            </a:endParaRPr>
          </a:p>
          <a:p>
            <a:r>
              <a:rPr lang="es-ES" sz="1100" dirty="0" smtClean="0">
                <a:solidFill>
                  <a:schemeClr val="bg1"/>
                </a:solidFill>
              </a:rPr>
              <a:t>administracion4@camarabadajoz.org</a:t>
            </a:r>
          </a:p>
          <a:p>
            <a:r>
              <a:rPr lang="es-ES" sz="1100" dirty="0" err="1" smtClean="0">
                <a:solidFill>
                  <a:schemeClr val="bg1"/>
                </a:solidFill>
              </a:rPr>
              <a:t>www.camarabadajoz.es</a:t>
            </a:r>
            <a:endParaRPr lang="es-ES" sz="1100" dirty="0">
              <a:solidFill>
                <a:schemeClr val="bg1"/>
              </a:solidFill>
            </a:endParaRPr>
          </a:p>
        </p:txBody>
      </p:sp>
      <p:sp>
        <p:nvSpPr>
          <p:cNvPr id="4" name="CuadroTexto 3"/>
          <p:cNvSpPr txBox="1"/>
          <p:nvPr/>
        </p:nvSpPr>
        <p:spPr>
          <a:xfrm>
            <a:off x="4808984" y="694437"/>
            <a:ext cx="4896544" cy="707886"/>
          </a:xfrm>
          <a:prstGeom prst="rect">
            <a:avLst/>
          </a:prstGeom>
          <a:solidFill>
            <a:schemeClr val="bg1"/>
          </a:solidFill>
        </p:spPr>
        <p:txBody>
          <a:bodyPr wrap="square" rtlCol="0">
            <a:spAutoFit/>
          </a:bodyPr>
          <a:lstStyle/>
          <a:p>
            <a:pPr algn="ctr"/>
            <a:r>
              <a:rPr lang="es-ES" sz="2000" dirty="0" smtClean="0">
                <a:solidFill>
                  <a:schemeClr val="tx2"/>
                </a:solidFill>
              </a:rPr>
              <a:t>13 de Diciembre  de 2017</a:t>
            </a:r>
          </a:p>
          <a:p>
            <a:pPr algn="ctr"/>
            <a:r>
              <a:rPr lang="es-ES" sz="2000" dirty="0" smtClean="0">
                <a:solidFill>
                  <a:schemeClr val="accent2">
                    <a:lumMod val="75000"/>
                  </a:schemeClr>
                </a:solidFill>
              </a:rPr>
              <a:t>Taller para empresas y emprendedores </a:t>
            </a:r>
          </a:p>
        </p:txBody>
      </p:sp>
      <p:sp>
        <p:nvSpPr>
          <p:cNvPr id="9" name="Rectangle 8"/>
          <p:cNvSpPr/>
          <p:nvPr/>
        </p:nvSpPr>
        <p:spPr>
          <a:xfrm>
            <a:off x="200472" y="5013176"/>
            <a:ext cx="4464496"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953735"/>
                </a:solidFill>
              </a:rPr>
              <a:t>Taller</a:t>
            </a:r>
            <a:r>
              <a:rPr lang="es-ES" b="1" dirty="0" smtClean="0">
                <a:solidFill>
                  <a:srgbClr val="953735"/>
                </a:solidFill>
              </a:rPr>
              <a:t>: OPORTUNIDADES PARA EMPRENDER EN LAS NUEVAS ECONOMÍAS </a:t>
            </a:r>
          </a:p>
          <a:p>
            <a:pPr algn="ctr"/>
            <a:r>
              <a:rPr lang="es-ES" b="1" dirty="0" smtClean="0">
                <a:solidFill>
                  <a:srgbClr val="953735"/>
                </a:solidFill>
              </a:rPr>
              <a:t> </a:t>
            </a:r>
            <a:endParaRPr lang="es-ES" b="1" dirty="0">
              <a:solidFill>
                <a:srgbClr val="953735"/>
              </a:solidFill>
            </a:endParaRPr>
          </a:p>
        </p:txBody>
      </p:sp>
      <p:pic>
        <p:nvPicPr>
          <p:cNvPr id="13" name="Imagen 12" descr="logo-vector-camara-de-comercio-de-espa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5" name="11 Imagen" descr="010 Camara de Badajoz - CMYK-150.jpg"/>
          <p:cNvPicPr>
            <a:picLocks noChangeAspect="1"/>
          </p:cNvPicPr>
          <p:nvPr/>
        </p:nvPicPr>
        <p:blipFill>
          <a:blip r:embed="rId3"/>
          <a:stretch>
            <a:fillRect/>
          </a:stretch>
        </p:blipFill>
        <p:spPr>
          <a:xfrm>
            <a:off x="6969224" y="6237312"/>
            <a:ext cx="1440160" cy="456731"/>
          </a:xfrm>
          <a:prstGeom prst="rect">
            <a:avLst/>
          </a:prstGeom>
        </p:spPr>
      </p:pic>
      <p:pic>
        <p:nvPicPr>
          <p:cNvPr id="16" name="Imagen 15" descr="FSE_horizontal_izda_color_(PANTO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7" name="Imagen 16" descr="logo_espana_empren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8"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19"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20" name="CuadroTexto 19"/>
          <p:cNvSpPr txBox="1"/>
          <p:nvPr/>
        </p:nvSpPr>
        <p:spPr>
          <a:xfrm>
            <a:off x="0" y="620688"/>
            <a:ext cx="4896544" cy="400110"/>
          </a:xfrm>
          <a:prstGeom prst="rect">
            <a:avLst/>
          </a:prstGeom>
          <a:solidFill>
            <a:schemeClr val="bg1"/>
          </a:solidFill>
        </p:spPr>
        <p:txBody>
          <a:bodyPr wrap="square" rtlCol="0">
            <a:spAutoFit/>
          </a:bodyPr>
          <a:lstStyle/>
          <a:p>
            <a:pPr algn="ctr"/>
            <a:r>
              <a:rPr lang="es-ES" sz="2000" b="1" dirty="0" smtClean="0">
                <a:solidFill>
                  <a:schemeClr val="accent2">
                    <a:lumMod val="75000"/>
                  </a:schemeClr>
                </a:solidFill>
              </a:rPr>
              <a:t>BADAJOZ</a:t>
            </a:r>
          </a:p>
        </p:txBody>
      </p:sp>
      <p:pic>
        <p:nvPicPr>
          <p:cNvPr id="2" name="Imagen 1" descr="Bombill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72" y="1700808"/>
            <a:ext cx="1811911" cy="2996952"/>
          </a:xfrm>
          <a:prstGeom prst="rect">
            <a:avLst/>
          </a:prstGeom>
        </p:spPr>
      </p:pic>
      <p:pic>
        <p:nvPicPr>
          <p:cNvPr id="5" name="Imagen 4" descr="bombillas-led.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4688" y="1628800"/>
            <a:ext cx="2566451" cy="2996952"/>
          </a:xfrm>
          <a:prstGeom prst="rect">
            <a:avLst/>
          </a:prstGeom>
        </p:spPr>
      </p:pic>
    </p:spTree>
    <p:extLst>
      <p:ext uri="{BB962C8B-B14F-4D97-AF65-F5344CB8AC3E}">
        <p14:creationId xmlns:p14="http://schemas.microsoft.com/office/powerpoint/2010/main" val="108796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7" name="CuadroTexto 16"/>
          <p:cNvSpPr txBox="1"/>
          <p:nvPr/>
        </p:nvSpPr>
        <p:spPr>
          <a:xfrm>
            <a:off x="416496" y="908720"/>
            <a:ext cx="4896544" cy="4221156"/>
          </a:xfrm>
          <a:prstGeom prst="rect">
            <a:avLst/>
          </a:prstGeom>
          <a:solidFill>
            <a:srgbClr val="FFFFFF"/>
          </a:solidFill>
        </p:spPr>
        <p:txBody>
          <a:bodyPr wrap="square" rtlCol="0">
            <a:spAutoFit/>
          </a:bodyPr>
          <a:lstStyle/>
          <a:p>
            <a:endParaRPr lang="es-ES" sz="1200" dirty="0">
              <a:solidFill>
                <a:schemeClr val="bg1"/>
              </a:solidFill>
            </a:endParaRPr>
          </a:p>
          <a:p>
            <a:r>
              <a:rPr lang="es-ES" sz="1100" dirty="0" smtClean="0">
                <a:solidFill>
                  <a:srgbClr val="000000"/>
                </a:solidFill>
              </a:rPr>
              <a:t>CONTENIDOS:</a:t>
            </a:r>
          </a:p>
          <a:p>
            <a:endParaRPr lang="es-ES" sz="1100" dirty="0" smtClean="0">
              <a:solidFill>
                <a:srgbClr val="000000"/>
              </a:solidFill>
            </a:endParaRPr>
          </a:p>
          <a:p>
            <a:pPr>
              <a:lnSpc>
                <a:spcPct val="130000"/>
              </a:lnSpc>
            </a:pPr>
            <a:r>
              <a:rPr lang="es-ES" sz="1100" dirty="0" smtClean="0">
                <a:solidFill>
                  <a:srgbClr val="000000"/>
                </a:solidFill>
              </a:rPr>
              <a:t>ECONOMÍA COLABORATIVA Y SU APLICACIÓN EN EL ÁMBITO RURAL (MÁS ALLÁ DEL MODELO STARTUP)</a:t>
            </a:r>
          </a:p>
          <a:p>
            <a:pPr>
              <a:lnSpc>
                <a:spcPct val="130000"/>
              </a:lnSpc>
            </a:pPr>
            <a:r>
              <a:rPr lang="es-ES" sz="1100" dirty="0" smtClean="0">
                <a:solidFill>
                  <a:srgbClr val="000000"/>
                </a:solidFill>
              </a:rPr>
              <a:t>ECONOMÍA CREATIVA, LA LLAMADA EOCNOMÍA NARANJA. </a:t>
            </a:r>
          </a:p>
          <a:p>
            <a:pPr>
              <a:lnSpc>
                <a:spcPct val="130000"/>
              </a:lnSpc>
            </a:pPr>
            <a:r>
              <a:rPr lang="es-ES" sz="1100" dirty="0" smtClean="0">
                <a:solidFill>
                  <a:srgbClr val="000000"/>
                </a:solidFill>
              </a:rPr>
              <a:t>ECONOMÍA DEL BIEN COMÚN Y EL ENFOQUE DE LAS EMPRESAS SOCIALES</a:t>
            </a:r>
          </a:p>
          <a:p>
            <a:pPr>
              <a:lnSpc>
                <a:spcPct val="130000"/>
              </a:lnSpc>
            </a:pPr>
            <a:r>
              <a:rPr lang="es-ES" sz="1100" dirty="0" smtClean="0">
                <a:solidFill>
                  <a:srgbClr val="000000"/>
                </a:solidFill>
              </a:rPr>
              <a:t>ECONOMÍA VERDE, OPORTUNIDADES DE EMPRESAS SOSTENIBLES </a:t>
            </a:r>
          </a:p>
          <a:p>
            <a:pPr>
              <a:lnSpc>
                <a:spcPct val="130000"/>
              </a:lnSpc>
            </a:pPr>
            <a:r>
              <a:rPr lang="es-ES" sz="1100" dirty="0" smtClean="0">
                <a:solidFill>
                  <a:srgbClr val="000000"/>
                </a:solidFill>
              </a:rPr>
              <a:t>ECONOMÍA CIRCULAR, MÁS ALLÁ DEL RECICLAJE.</a:t>
            </a:r>
          </a:p>
          <a:p>
            <a:pPr>
              <a:lnSpc>
                <a:spcPct val="130000"/>
              </a:lnSpc>
            </a:pPr>
            <a:r>
              <a:rPr lang="es-ES" sz="1100" dirty="0" smtClean="0">
                <a:solidFill>
                  <a:srgbClr val="000000"/>
                </a:solidFill>
              </a:rPr>
              <a:t>EJEMPLOS DE PROYECTOS </a:t>
            </a:r>
          </a:p>
          <a:p>
            <a:pPr>
              <a:lnSpc>
                <a:spcPct val="130000"/>
              </a:lnSpc>
            </a:pPr>
            <a:r>
              <a:rPr lang="es-ES" sz="1100" dirty="0" smtClean="0">
                <a:solidFill>
                  <a:srgbClr val="000000"/>
                </a:solidFill>
              </a:rPr>
              <a:t>RETOS Y OPORTUNIDADES PARA LA EXTREMADURA 2030</a:t>
            </a:r>
          </a:p>
          <a:p>
            <a:pPr>
              <a:lnSpc>
                <a:spcPct val="130000"/>
              </a:lnSpc>
            </a:pPr>
            <a:endParaRPr lang="es-ES" sz="1100" dirty="0">
              <a:solidFill>
                <a:srgbClr val="000000"/>
              </a:solidFill>
            </a:endParaRPr>
          </a:p>
          <a:p>
            <a:r>
              <a:rPr lang="es-ES_tradnl" sz="1100" b="1" dirty="0"/>
              <a:t>Mesa de debate. </a:t>
            </a:r>
            <a:r>
              <a:rPr lang="es-ES_tradnl" sz="1100" b="1" dirty="0" smtClean="0"/>
              <a:t>Un </a:t>
            </a:r>
            <a:r>
              <a:rPr lang="es-ES_tradnl" sz="1100" b="1" dirty="0"/>
              <a:t>espacio para  la reflexión conjunta sobre los retos y oportunidades de la nuevas economías para Extremadura 2030.</a:t>
            </a:r>
            <a:endParaRPr lang="es-ES" sz="1100" b="1" dirty="0"/>
          </a:p>
          <a:p>
            <a:r>
              <a:rPr lang="es-ES_tradnl" sz="1100" dirty="0"/>
              <a:t> </a:t>
            </a:r>
            <a:endParaRPr lang="es-ES" sz="1100" dirty="0"/>
          </a:p>
          <a:p>
            <a:pPr>
              <a:lnSpc>
                <a:spcPct val="130000"/>
              </a:lnSpc>
            </a:pPr>
            <a:endParaRPr lang="es-ES" sz="1100" dirty="0" smtClean="0">
              <a:solidFill>
                <a:srgbClr val="000000"/>
              </a:solidFill>
            </a:endParaRPr>
          </a:p>
          <a:p>
            <a:endParaRPr lang="es-ES" sz="1100" dirty="0" smtClean="0">
              <a:solidFill>
                <a:srgbClr val="000000"/>
              </a:solidFill>
            </a:endParaRPr>
          </a:p>
          <a:p>
            <a:endParaRPr lang="es-ES" sz="1100" dirty="0">
              <a:solidFill>
                <a:srgbClr val="000000"/>
              </a:solidFill>
            </a:endParaRPr>
          </a:p>
          <a:p>
            <a:endParaRPr lang="es-ES" sz="1100" dirty="0">
              <a:solidFill>
                <a:srgbClr val="000000"/>
              </a:solidFill>
            </a:endParaRPr>
          </a:p>
          <a:p>
            <a:endParaRPr lang="es-ES" sz="1100" dirty="0" smtClean="0">
              <a:solidFill>
                <a:srgbClr val="000000"/>
              </a:solidFill>
            </a:endParaRPr>
          </a:p>
        </p:txBody>
      </p:sp>
      <p:pic>
        <p:nvPicPr>
          <p:cNvPr id="10" name="Imagen 9" descr="logo-vector-camara-de-comercio-de-espan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797" y="6034474"/>
            <a:ext cx="1647275" cy="836711"/>
          </a:xfrm>
          <a:prstGeom prst="rect">
            <a:avLst/>
          </a:prstGeom>
        </p:spPr>
      </p:pic>
      <p:pic>
        <p:nvPicPr>
          <p:cNvPr id="11" name="11 Imagen" descr="010 Camara de Badajoz - CMYK-150.jpg"/>
          <p:cNvPicPr>
            <a:picLocks noChangeAspect="1"/>
          </p:cNvPicPr>
          <p:nvPr/>
        </p:nvPicPr>
        <p:blipFill>
          <a:blip r:embed="rId4"/>
          <a:stretch>
            <a:fillRect/>
          </a:stretch>
        </p:blipFill>
        <p:spPr>
          <a:xfrm>
            <a:off x="6969224" y="6237312"/>
            <a:ext cx="1440160" cy="456731"/>
          </a:xfrm>
          <a:prstGeom prst="rect">
            <a:avLst/>
          </a:prstGeom>
        </p:spPr>
      </p:pic>
      <p:pic>
        <p:nvPicPr>
          <p:cNvPr id="13" name="Imagen 12" descr="FSE_horizontal_izda_color_(PANTON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1312" y="0"/>
            <a:ext cx="1424214" cy="709734"/>
          </a:xfrm>
          <a:prstGeom prst="rect">
            <a:avLst/>
          </a:prstGeom>
        </p:spPr>
      </p:pic>
      <p:sp>
        <p:nvSpPr>
          <p:cNvPr id="19"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12" name="Rectángulo 11"/>
          <p:cNvSpPr/>
          <p:nvPr/>
        </p:nvSpPr>
        <p:spPr>
          <a:xfrm>
            <a:off x="5745088" y="4509120"/>
            <a:ext cx="4160912" cy="830997"/>
          </a:xfrm>
          <a:prstGeom prst="rect">
            <a:avLst/>
          </a:prstGeom>
        </p:spPr>
        <p:txBody>
          <a:bodyPr wrap="square">
            <a:spAutoFit/>
          </a:bodyPr>
          <a:lstStyle/>
          <a:p>
            <a:r>
              <a:rPr lang="es-ES_tradnl" sz="1600" b="1" dirty="0">
                <a:solidFill>
                  <a:srgbClr val="800000"/>
                </a:solidFill>
              </a:rPr>
              <a:t>Docente: </a:t>
            </a:r>
            <a:r>
              <a:rPr lang="es-ES_tradnl" sz="1600" dirty="0"/>
              <a:t>Ángel Álvarez Taladriz. Director de </a:t>
            </a:r>
            <a:r>
              <a:rPr lang="es-ES_tradnl" sz="1600" dirty="0" err="1"/>
              <a:t>Brain</a:t>
            </a:r>
            <a:r>
              <a:rPr lang="es-ES_tradnl" sz="1600" dirty="0"/>
              <a:t> </a:t>
            </a:r>
            <a:r>
              <a:rPr lang="es-ES_tradnl" sz="1600" dirty="0" err="1"/>
              <a:t>Connectors</a:t>
            </a:r>
            <a:r>
              <a:rPr lang="es-ES_tradnl" sz="1600" dirty="0"/>
              <a:t>. Consultor y formador experto en innovación </a:t>
            </a:r>
            <a:endParaRPr lang="es-ES" sz="1600" dirty="0"/>
          </a:p>
        </p:txBody>
      </p:sp>
    </p:spTree>
    <p:extLst>
      <p:ext uri="{BB962C8B-B14F-4D97-AF65-F5344CB8AC3E}">
        <p14:creationId xmlns:p14="http://schemas.microsoft.com/office/powerpoint/2010/main" val="111089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958</Words>
  <Application>Microsoft Office PowerPoint</Application>
  <PresentationFormat>A4 (210 x 297 mm)</PresentationFormat>
  <Paragraphs>210</Paragraphs>
  <Slides>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Times New Roman</vt:lpstr>
      <vt:lpstr>Bodoni MT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Israel Angulo</dc:creator>
  <cp:lastModifiedBy>Administracion 3</cp:lastModifiedBy>
  <cp:revision>122</cp:revision>
  <cp:lastPrinted>2016-03-01T17:24:13Z</cp:lastPrinted>
  <dcterms:created xsi:type="dcterms:W3CDTF">2013-06-12T11:22:23Z</dcterms:created>
  <dcterms:modified xsi:type="dcterms:W3CDTF">2017-12-11T15:25:25Z</dcterms:modified>
</cp:coreProperties>
</file>